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</p:sldMasterIdLst>
  <p:notesMasterIdLst>
    <p:notesMasterId r:id="rId20"/>
  </p:notesMasterIdLst>
  <p:sldIdLst>
    <p:sldId id="295" r:id="rId5"/>
    <p:sldId id="318" r:id="rId6"/>
    <p:sldId id="320" r:id="rId7"/>
    <p:sldId id="321" r:id="rId8"/>
    <p:sldId id="324" r:id="rId9"/>
    <p:sldId id="325" r:id="rId10"/>
    <p:sldId id="300" r:id="rId11"/>
    <p:sldId id="323" r:id="rId12"/>
    <p:sldId id="326" r:id="rId13"/>
    <p:sldId id="302" r:id="rId14"/>
    <p:sldId id="327" r:id="rId15"/>
    <p:sldId id="322" r:id="rId16"/>
    <p:sldId id="305" r:id="rId17"/>
    <p:sldId id="306" r:id="rId18"/>
    <p:sldId id="303" r:id="rId1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6" dt="2026-09-11T07:29:10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ConnorS" userId="9dd4dcba-c104-486b-939f-d70bf98bda60" providerId="ADAL" clId="{9334BFB3-270A-478F-83E2-38D382665B37}"/>
    <pc:docChg chg="undo custSel modSld">
      <pc:chgData name="O'ConnorS" userId="9dd4dcba-c104-486b-939f-d70bf98bda60" providerId="ADAL" clId="{9334BFB3-270A-478F-83E2-38D382665B37}" dt="2026-09-10T09:37:38.732" v="71" actId="6549"/>
      <pc:docMkLst>
        <pc:docMk/>
      </pc:docMkLst>
      <pc:sldChg chg="modSp mod">
        <pc:chgData name="O'ConnorS" userId="9dd4dcba-c104-486b-939f-d70bf98bda60" providerId="ADAL" clId="{9334BFB3-270A-478F-83E2-38D382665B37}" dt="2026-09-10T09:37:38.732" v="71" actId="6549"/>
        <pc:sldMkLst>
          <pc:docMk/>
          <pc:sldMk cId="799353117" sldId="300"/>
        </pc:sldMkLst>
        <pc:graphicFrameChg chg="modGraphic">
          <ac:chgData name="O'ConnorS" userId="9dd4dcba-c104-486b-939f-d70bf98bda60" providerId="ADAL" clId="{9334BFB3-270A-478F-83E2-38D382665B37}" dt="2026-09-10T09:37:38.732" v="71" actId="6549"/>
          <ac:graphicFrameMkLst>
            <pc:docMk/>
            <pc:sldMk cId="799353117" sldId="300"/>
            <ac:graphicFrameMk id="6" creationId="{6F943146-BCA2-6F88-3906-B788EEE81B2A}"/>
          </ac:graphicFrameMkLst>
        </pc:graphicFrameChg>
      </pc:sldChg>
    </pc:docChg>
  </pc:docChgLst>
  <pc:docChgLst>
    <pc:chgData name="O'ConnorS" userId="S::o'connors@ormistonsandwell.org.uk::9dd4dcba-c104-486b-939f-d70bf98bda60" providerId="AD" clId="Web-{00000000-0000-0000-0000-000000000000}"/>
    <pc:docChg chg="modSld">
      <pc:chgData name="O'ConnorS" userId="S::o'connors@ormistonsandwell.org.uk::9dd4dcba-c104-486b-939f-d70bf98bda60" providerId="AD" clId="Web-{00000000-0000-0000-0000-000000000000}" dt="2026-09-11T07:29:10.525" v="15"/>
      <pc:docMkLst>
        <pc:docMk/>
      </pc:docMkLst>
      <pc:sldChg chg="addSp modSp addAnim">
        <pc:chgData name="O'ConnorS" userId="S::o'connors@ormistonsandwell.org.uk::9dd4dcba-c104-486b-939f-d70bf98bda60" providerId="AD" clId="Web-{00000000-0000-0000-0000-000000000000}" dt="2026-09-11T07:29:10.525" v="15"/>
        <pc:sldMkLst>
          <pc:docMk/>
          <pc:sldMk cId="3421828590" sldId="302"/>
        </pc:sldMkLst>
        <pc:picChg chg="add mod">
          <ac:chgData name="O'ConnorS" userId="S::o'connors@ormistonsandwell.org.uk::9dd4dcba-c104-486b-939f-d70bf98bda60" providerId="AD" clId="Web-{00000000-0000-0000-0000-000000000000}" dt="2026-09-11T07:29:07.260" v="14" actId="14100"/>
          <ac:picMkLst>
            <pc:docMk/>
            <pc:sldMk cId="3421828590" sldId="302"/>
            <ac:picMk id="3" creationId="{C4D0E3A4-2E09-CDEF-BE31-15D7E5CDA5D3}"/>
          </ac:picMkLst>
        </pc:picChg>
      </pc:sldChg>
      <pc:sldChg chg="modSp">
        <pc:chgData name="O'ConnorS" userId="S::o'connors@ormistonsandwell.org.uk::9dd4dcba-c104-486b-939f-d70bf98bda60" providerId="AD" clId="Web-{00000000-0000-0000-0000-000000000000}" dt="2026-09-11T07:26:08.003" v="6" actId="20577"/>
        <pc:sldMkLst>
          <pc:docMk/>
          <pc:sldMk cId="3759678077" sldId="303"/>
        </pc:sldMkLst>
        <pc:spChg chg="mod">
          <ac:chgData name="O'ConnorS" userId="S::o'connors@ormistonsandwell.org.uk::9dd4dcba-c104-486b-939f-d70bf98bda60" providerId="AD" clId="Web-{00000000-0000-0000-0000-000000000000}" dt="2026-09-11T07:26:08.003" v="6" actId="20577"/>
          <ac:spMkLst>
            <pc:docMk/>
            <pc:sldMk cId="3759678077" sldId="303"/>
            <ac:spMk id="3" creationId="{00000000-0000-0000-0000-000000000000}"/>
          </ac:spMkLst>
        </pc:spChg>
      </pc:sldChg>
      <pc:sldChg chg="addSp delSp modSp">
        <pc:chgData name="O'ConnorS" userId="S::o'connors@ormistonsandwell.org.uk::9dd4dcba-c104-486b-939f-d70bf98bda60" providerId="AD" clId="Web-{00000000-0000-0000-0000-000000000000}" dt="2026-09-11T07:27:32.991" v="11" actId="1076"/>
        <pc:sldMkLst>
          <pc:docMk/>
          <pc:sldMk cId="2332799505" sldId="322"/>
        </pc:sldMkLst>
        <pc:picChg chg="del">
          <ac:chgData name="O'ConnorS" userId="S::o'connors@ormistonsandwell.org.uk::9dd4dcba-c104-486b-939f-d70bf98bda60" providerId="AD" clId="Web-{00000000-0000-0000-0000-000000000000}" dt="2026-09-11T07:27:20.865" v="7"/>
          <ac:picMkLst>
            <pc:docMk/>
            <pc:sldMk cId="2332799505" sldId="322"/>
            <ac:picMk id="3" creationId="{0FB588F5-D541-0F98-EDA5-A5E6C7342608}"/>
          </ac:picMkLst>
        </pc:picChg>
        <pc:picChg chg="add mod">
          <ac:chgData name="O'ConnorS" userId="S::o'connors@ormistonsandwell.org.uk::9dd4dcba-c104-486b-939f-d70bf98bda60" providerId="AD" clId="Web-{00000000-0000-0000-0000-000000000000}" dt="2026-09-11T07:27:32.991" v="11" actId="1076"/>
          <ac:picMkLst>
            <pc:docMk/>
            <pc:sldMk cId="2332799505" sldId="322"/>
            <ac:picMk id="4" creationId="{EDB7DBF3-C463-EE63-BE82-4DF4EBED583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4F4B2-25B2-4E1B-9DBE-3AD9645F9248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4C7D1-98DD-4D27-B3A0-7C619D088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088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71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4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88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4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782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195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13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891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82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5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8551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all" spc="0" normalizeH="0" baseline="0" noProof="0">
                <a:ln w="3175" cmpd="sng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2031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126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775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6834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712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70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65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7251" y="639315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9600">
                <a:highlight>
                  <a:srgbClr val="00FFFF"/>
                </a:highlight>
              </a:rPr>
              <a:t>HUMANITIES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GB" sz="4400"/>
          </a:p>
          <a:p>
            <a:pPr algn="ctr"/>
            <a:endParaRPr lang="en-GB" sz="4400"/>
          </a:p>
          <a:p>
            <a:pPr marL="0" indent="0" algn="ctr">
              <a:buNone/>
            </a:pPr>
            <a:r>
              <a:rPr lang="en-GB" sz="5400"/>
              <a:t>Stepping up into Year 11</a:t>
            </a:r>
          </a:p>
        </p:txBody>
      </p:sp>
    </p:spTree>
    <p:extLst>
      <p:ext uri="{BB962C8B-B14F-4D97-AF65-F5344CB8AC3E}">
        <p14:creationId xmlns:p14="http://schemas.microsoft.com/office/powerpoint/2010/main" val="228477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237152"/>
            <a:ext cx="8610600" cy="1293028"/>
          </a:xfrm>
        </p:spPr>
        <p:txBody>
          <a:bodyPr/>
          <a:lstStyle/>
          <a:p>
            <a:pPr algn="ctr"/>
            <a:r>
              <a:rPr lang="en-GB">
                <a:highlight>
                  <a:srgbClr val="00FFFF"/>
                </a:highlight>
              </a:rPr>
              <a:t> Geography Exam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8441"/>
            <a:ext cx="10820400" cy="43545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/>
              <a:t>AQA  3 x 1 hour 30mins papers</a:t>
            </a:r>
          </a:p>
          <a:p>
            <a:pPr algn="ctr"/>
            <a:endParaRPr lang="en-GB" sz="2400"/>
          </a:p>
          <a:p>
            <a:pPr marL="0" indent="0" algn="ctr">
              <a:buNone/>
            </a:pPr>
            <a:r>
              <a:rPr lang="en-GB" sz="2400" b="1"/>
              <a:t>Paper 1 </a:t>
            </a:r>
            <a:r>
              <a:rPr lang="en-GB" sz="2400"/>
              <a:t>– Living World (ecosystems, natural hazard)</a:t>
            </a:r>
          </a:p>
          <a:p>
            <a:pPr marL="0" indent="0" algn="ctr">
              <a:buNone/>
            </a:pPr>
            <a:r>
              <a:rPr lang="en-GB" sz="2400" b="1"/>
              <a:t>Paper 2 </a:t>
            </a:r>
            <a:r>
              <a:rPr lang="en-GB" sz="2400"/>
              <a:t>– Human Geography (urban developments and global case studies)</a:t>
            </a:r>
          </a:p>
          <a:p>
            <a:pPr marL="0" indent="0" algn="ctr">
              <a:buNone/>
            </a:pPr>
            <a:r>
              <a:rPr lang="en-GB" sz="2400" b="1"/>
              <a:t>Paper 3 </a:t>
            </a:r>
            <a:r>
              <a:rPr lang="en-GB" sz="2400"/>
              <a:t>– Field work (based on the recent trips) &amp; Issue Evaluation</a:t>
            </a:r>
            <a:endParaRPr lang="en-GB" sz="2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36408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237152"/>
            <a:ext cx="8610600" cy="1293028"/>
          </a:xfrm>
        </p:spPr>
        <p:txBody>
          <a:bodyPr/>
          <a:lstStyle/>
          <a:p>
            <a:pPr algn="ctr"/>
            <a:r>
              <a:rPr lang="en-GB">
                <a:highlight>
                  <a:srgbClr val="00FFFF"/>
                </a:highlight>
              </a:rPr>
              <a:t> HISTORY Exam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8441"/>
            <a:ext cx="10820400" cy="435452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GB" sz="2400" b="1"/>
              <a:t>EDEXCEL 3 x papers</a:t>
            </a:r>
          </a:p>
          <a:p>
            <a:pPr algn="ctr"/>
            <a:endParaRPr lang="en-GB" sz="2400"/>
          </a:p>
          <a:p>
            <a:pPr marL="0" indent="0" algn="ctr">
              <a:buNone/>
            </a:pPr>
            <a:r>
              <a:rPr lang="en-GB" sz="2400" b="1"/>
              <a:t>Paper 1 </a:t>
            </a:r>
            <a:r>
              <a:rPr lang="en-GB" sz="2400"/>
              <a:t>– Medicine in Britain with a study on the trenches (1hour 20mins)</a:t>
            </a:r>
          </a:p>
          <a:p>
            <a:pPr marL="0" indent="0" algn="ctr">
              <a:buNone/>
            </a:pPr>
            <a:r>
              <a:rPr lang="en-GB" sz="2400" b="1"/>
              <a:t>Paper 2 </a:t>
            </a:r>
            <a:r>
              <a:rPr lang="en-GB" sz="2400"/>
              <a:t>– Early Elizabethan and American West (1 hour 50mins)</a:t>
            </a:r>
          </a:p>
          <a:p>
            <a:pPr marL="0" indent="0" algn="ctr">
              <a:buNone/>
            </a:pPr>
            <a:r>
              <a:rPr lang="en-GB" sz="2400" b="1"/>
              <a:t>Paper 3 </a:t>
            </a:r>
            <a:r>
              <a:rPr lang="en-GB" sz="2400"/>
              <a:t>– Weimar and Nazi Germany (1 hour 30 mins)</a:t>
            </a:r>
            <a:endParaRPr lang="en-GB" sz="2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400"/>
          </a:p>
          <a:p>
            <a:pPr algn="ctr"/>
            <a:endParaRPr lang="en-GB" sz="2400"/>
          </a:p>
          <a:p>
            <a:pPr marL="0" indent="0" algn="ctr">
              <a:buNone/>
            </a:pPr>
            <a:r>
              <a:rPr lang="en-GB" sz="2800" b="1"/>
              <a:t>Total /200 </a:t>
            </a:r>
          </a:p>
        </p:txBody>
      </p:sp>
    </p:spTree>
    <p:extLst>
      <p:ext uri="{BB962C8B-B14F-4D97-AF65-F5344CB8AC3E}">
        <p14:creationId xmlns:p14="http://schemas.microsoft.com/office/powerpoint/2010/main" val="391458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237152"/>
            <a:ext cx="8610600" cy="1293028"/>
          </a:xfrm>
        </p:spPr>
        <p:txBody>
          <a:bodyPr/>
          <a:lstStyle/>
          <a:p>
            <a:pPr algn="ctr"/>
            <a:r>
              <a:rPr lang="en-GB">
                <a:highlight>
                  <a:srgbClr val="00FFFF"/>
                </a:highlight>
              </a:rPr>
              <a:t>RE Exam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8441"/>
            <a:ext cx="10820400" cy="43545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b="1"/>
              <a:t>AQA  2 x 1 hour 45 mins papers </a:t>
            </a:r>
          </a:p>
          <a:p>
            <a:pPr algn="ctr"/>
            <a:endParaRPr lang="en-GB" sz="2400"/>
          </a:p>
          <a:p>
            <a:pPr marL="0" indent="0" algn="ctr">
              <a:buNone/>
            </a:pPr>
            <a:r>
              <a:rPr lang="en-GB" sz="2400" b="1"/>
              <a:t>Paper 1 </a:t>
            </a:r>
            <a:r>
              <a:rPr lang="en-GB" sz="2400"/>
              <a:t>– Beliefs and Teaching and Practises (Christianity and Islam)</a:t>
            </a:r>
          </a:p>
          <a:p>
            <a:pPr marL="0" indent="0" algn="ctr">
              <a:buNone/>
            </a:pPr>
            <a:endParaRPr lang="en-GB" sz="2400"/>
          </a:p>
          <a:p>
            <a:pPr marL="0" indent="0" algn="ctr">
              <a:buNone/>
            </a:pPr>
            <a:r>
              <a:rPr lang="en-GB" sz="2400" b="1"/>
              <a:t>Paper 2 </a:t>
            </a:r>
            <a:r>
              <a:rPr lang="en-GB" sz="2400"/>
              <a:t>–Themes: </a:t>
            </a:r>
          </a:p>
          <a:p>
            <a:pPr marL="0" indent="0" algn="ctr">
              <a:buNone/>
            </a:pPr>
            <a:r>
              <a:rPr lang="en-GB" sz="2400"/>
              <a:t>A - Relationships and Family</a:t>
            </a:r>
          </a:p>
          <a:p>
            <a:pPr marL="0" indent="0" algn="ctr">
              <a:buNone/>
            </a:pPr>
            <a:r>
              <a:rPr lang="en-GB" sz="2400"/>
              <a:t>B – Religion and Life </a:t>
            </a:r>
          </a:p>
          <a:p>
            <a:pPr marL="0" indent="0" algn="ctr">
              <a:buNone/>
            </a:pPr>
            <a:r>
              <a:rPr lang="en-GB" sz="2400"/>
              <a:t>D – Religion, Peace, Conflict</a:t>
            </a:r>
          </a:p>
          <a:p>
            <a:pPr marL="0" indent="0" algn="ctr">
              <a:buNone/>
            </a:pPr>
            <a:r>
              <a:rPr lang="en-GB" sz="2400"/>
              <a:t>E</a:t>
            </a:r>
            <a:r>
              <a:rPr lang="en-GB" sz="2400" b="1"/>
              <a:t> </a:t>
            </a:r>
            <a:r>
              <a:rPr lang="en-GB" sz="2400"/>
              <a:t>– Religion, Crime, Punishment </a:t>
            </a:r>
            <a:endParaRPr lang="en-GB" sz="2400" b="1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400"/>
          </a:p>
          <a:p>
            <a:pPr marL="0" indent="0" algn="ctr">
              <a:buNone/>
            </a:pPr>
            <a:r>
              <a:rPr lang="en-GB" sz="28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58711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8B7D-1A9B-CAD6-7A5A-7CF9C852B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62" y="2373"/>
            <a:ext cx="10564446" cy="1293028"/>
          </a:xfrm>
        </p:spPr>
        <p:txBody>
          <a:bodyPr/>
          <a:lstStyle/>
          <a:p>
            <a:r>
              <a:rPr lang="en-US">
                <a:highlight>
                  <a:srgbClr val="00FFFF"/>
                </a:highlight>
              </a:rPr>
              <a:t>Barriers to success in Humanities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2CE96E-8A24-8D35-5908-AE31907EB1B6}"/>
              </a:ext>
            </a:extLst>
          </p:cNvPr>
          <p:cNvSpPr txBox="1"/>
          <p:nvPr/>
        </p:nvSpPr>
        <p:spPr>
          <a:xfrm>
            <a:off x="592016" y="1041400"/>
            <a:ext cx="11017737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Wingdings"/>
              <a:buChar char="Ø"/>
            </a:pPr>
            <a:r>
              <a:rPr lang="en-GB" sz="3600" b="1"/>
              <a:t>Dealing with the  amount of content across each subject </a:t>
            </a:r>
          </a:p>
          <a:p>
            <a:endParaRPr lang="en-GB" sz="3600" b="1"/>
          </a:p>
          <a:p>
            <a:pPr marL="228600" indent="-228600">
              <a:buFont typeface="Wingdings"/>
              <a:buChar char="Ø"/>
            </a:pPr>
            <a:r>
              <a:rPr lang="en-GB" sz="3600" b="1"/>
              <a:t>Remembering tier 3 words for each subject</a:t>
            </a:r>
          </a:p>
          <a:p>
            <a:endParaRPr lang="en-GB" sz="3600" b="1"/>
          </a:p>
          <a:p>
            <a:pPr marL="228600" indent="-228600">
              <a:buFont typeface="Wingdings"/>
              <a:buChar char="Ø"/>
            </a:pPr>
            <a:r>
              <a:rPr lang="en-GB" sz="3600" b="1"/>
              <a:t>Learning the expectations of each question</a:t>
            </a:r>
          </a:p>
          <a:p>
            <a:pPr marL="228600" indent="-228600">
              <a:buFont typeface="Wingdings"/>
              <a:buChar char="Ø"/>
            </a:pPr>
            <a:endParaRPr lang="en-GB" sz="3600" b="1"/>
          </a:p>
          <a:p>
            <a:pPr marL="228600" indent="-228600">
              <a:buFont typeface="Wingdings"/>
              <a:buChar char="Ø"/>
            </a:pPr>
            <a:r>
              <a:rPr lang="en-GB" sz="3600" b="1"/>
              <a:t>Understanding how to write extended essays</a:t>
            </a:r>
          </a:p>
          <a:p>
            <a:pPr marL="228600" indent="-228600">
              <a:buFont typeface="Wingdings"/>
              <a:buChar char="Ø"/>
            </a:pPr>
            <a:endParaRPr lang="en-GB" sz="3600" b="1"/>
          </a:p>
          <a:p>
            <a:pPr marL="228600" indent="-228600">
              <a:buFont typeface="Wingdings"/>
              <a:buChar char="Ø"/>
            </a:pPr>
            <a:r>
              <a:rPr lang="en-GB" sz="3600" b="1"/>
              <a:t>Time management</a:t>
            </a:r>
            <a:r>
              <a:rPr lang="en-GB" sz="3600" b="1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301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0E3F9-5376-8E00-0699-5E0E1E46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D6A53-2FA1-9D0B-FD07-D177DDF9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062" y="2373"/>
            <a:ext cx="10564446" cy="1293028"/>
          </a:xfrm>
        </p:spPr>
        <p:txBody>
          <a:bodyPr/>
          <a:lstStyle/>
          <a:p>
            <a:r>
              <a:rPr lang="en-US">
                <a:highlight>
                  <a:srgbClr val="00FFFF"/>
                </a:highlight>
              </a:rPr>
              <a:t>Barriers to success in Humanities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340C50-9B5F-BD60-2057-3F6923A1C694}"/>
              </a:ext>
            </a:extLst>
          </p:cNvPr>
          <p:cNvSpPr txBox="1"/>
          <p:nvPr/>
        </p:nvSpPr>
        <p:spPr>
          <a:xfrm>
            <a:off x="592016" y="1041400"/>
            <a:ext cx="11301044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Wingdings"/>
              <a:buChar char="Ø"/>
            </a:pPr>
            <a:r>
              <a:rPr lang="en-GB" sz="2400" b="1"/>
              <a:t>Dealing with the  amount of content across each subject  - </a:t>
            </a:r>
            <a:r>
              <a:rPr lang="en-GB" sz="2400" b="1">
                <a:solidFill>
                  <a:srgbClr val="FF0000"/>
                </a:solidFill>
              </a:rPr>
              <a:t>use revision materials provided to break down content to revise, revise, revise.  Attend intervention sessions</a:t>
            </a:r>
            <a:endParaRPr lang="en-US" sz="2400">
              <a:solidFill>
                <a:srgbClr val="FF0000"/>
              </a:solidFill>
            </a:endParaRPr>
          </a:p>
          <a:p>
            <a:pPr marL="228600" indent="-228600">
              <a:buFont typeface="Wingdings"/>
              <a:buChar char="Ø"/>
            </a:pPr>
            <a:r>
              <a:rPr lang="en-GB" sz="2400" b="1"/>
              <a:t>Remembering tier 3 words for each subject – </a:t>
            </a:r>
            <a:r>
              <a:rPr lang="en-GB" sz="2400" b="1">
                <a:solidFill>
                  <a:srgbClr val="FF0000"/>
                </a:solidFill>
              </a:rPr>
              <a:t>focus each lesson on the new learning; practise this at home; use the new words as often as you can.</a:t>
            </a:r>
          </a:p>
          <a:p>
            <a:pPr marL="228600" indent="-228600">
              <a:buFont typeface="Wingdings"/>
              <a:buChar char="Ø"/>
            </a:pPr>
            <a:r>
              <a:rPr lang="en-GB" sz="2400" b="1"/>
              <a:t>Learning the expectations of each question - </a:t>
            </a:r>
          </a:p>
          <a:p>
            <a:r>
              <a:rPr lang="en-GB" sz="2400" b="1">
                <a:solidFill>
                  <a:srgbClr val="FF0000"/>
                </a:solidFill>
              </a:rPr>
              <a:t>Use the revision material, in lesson support to learn the techniques by heart </a:t>
            </a:r>
          </a:p>
          <a:p>
            <a:pPr marL="228600" indent="-228600">
              <a:buFont typeface="Wingdings"/>
              <a:buChar char="Ø"/>
            </a:pPr>
            <a:r>
              <a:rPr lang="en-GB" sz="2400" b="1"/>
              <a:t>Understanding how to write extended essays</a:t>
            </a:r>
          </a:p>
          <a:p>
            <a:r>
              <a:rPr lang="en-GB" sz="2400" b="1">
                <a:solidFill>
                  <a:srgbClr val="FF0000"/>
                </a:solidFill>
              </a:rPr>
              <a:t>Ask for past papers/questions and practice at home; use AI for model answers before you practise</a:t>
            </a:r>
          </a:p>
          <a:p>
            <a:pPr marL="228600" indent="-228600">
              <a:buFont typeface="Wingdings"/>
              <a:buChar char="Ø"/>
            </a:pPr>
            <a:r>
              <a:rPr lang="en-GB" sz="2400" b="1"/>
              <a:t>Time management</a:t>
            </a:r>
            <a:r>
              <a:rPr lang="en-GB" sz="2400" b="1">
                <a:solidFill>
                  <a:srgbClr val="FFFF00"/>
                </a:solidFill>
              </a:rPr>
              <a:t>  </a:t>
            </a:r>
            <a:r>
              <a:rPr lang="en-GB" sz="2400" b="1">
                <a:solidFill>
                  <a:srgbClr val="FF0000"/>
                </a:solidFill>
              </a:rPr>
              <a:t>- in class, build the resilience by completing exam questions as quick as possible; complete past questions in exam conditions</a:t>
            </a:r>
          </a:p>
        </p:txBody>
      </p:sp>
    </p:spTree>
    <p:extLst>
      <p:ext uri="{BB962C8B-B14F-4D97-AF65-F5344CB8AC3E}">
        <p14:creationId xmlns:p14="http://schemas.microsoft.com/office/powerpoint/2010/main" val="978185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393469"/>
            <a:ext cx="8610600" cy="589865"/>
          </a:xfrm>
        </p:spPr>
        <p:txBody>
          <a:bodyPr>
            <a:normAutofit fontScale="90000"/>
          </a:bodyPr>
          <a:lstStyle/>
          <a:p>
            <a:pPr algn="ctr"/>
            <a:r>
              <a:rPr lang="en-GB">
                <a:highlight>
                  <a:srgbClr val="00FFFF"/>
                </a:highlight>
              </a:rPr>
              <a:t>Revision SCHEDULE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F943146-BCA2-6F88-3906-B788EEE81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492777"/>
              </p:ext>
            </p:extLst>
          </p:nvPr>
        </p:nvGraphicFramePr>
        <p:xfrm>
          <a:off x="339969" y="1089500"/>
          <a:ext cx="1152144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4098969216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330492259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1902963064"/>
                    </a:ext>
                  </a:extLst>
                </a:gridCol>
              </a:tblGrid>
              <a:tr h="391941">
                <a:tc>
                  <a:txBody>
                    <a:bodyPr/>
                    <a:lstStyle/>
                    <a:p>
                      <a:r>
                        <a:rPr lang="en-GB" sz="2800"/>
                        <a:t>GEOG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75776"/>
                  </a:ext>
                </a:extLst>
              </a:tr>
              <a:tr h="3865715">
                <a:tc>
                  <a:txBody>
                    <a:bodyPr/>
                    <a:lstStyle/>
                    <a:p>
                      <a:r>
                        <a:rPr lang="en-GB" sz="2800"/>
                        <a:t>SCHOOL WORKBOOKS</a:t>
                      </a:r>
                      <a:endParaRPr lang="en-GB" sz="2800" dirty="0"/>
                    </a:p>
                    <a:p>
                      <a:endParaRPr lang="en-GB" sz="2800" dirty="0"/>
                    </a:p>
                    <a:p>
                      <a:r>
                        <a:rPr lang="en-GB" sz="2800" dirty="0"/>
                        <a:t>QR CODES WITHIN THE BOOKLETS</a:t>
                      </a:r>
                    </a:p>
                    <a:p>
                      <a:endParaRPr lang="en-GB" sz="2800" dirty="0"/>
                    </a:p>
                    <a:p>
                      <a:r>
                        <a:rPr lang="en-GB" sz="2800" dirty="0"/>
                        <a:t>ONLINE SUPPORT AND BLENDED LEARNING</a:t>
                      </a:r>
                    </a:p>
                    <a:p>
                      <a:endParaRPr lang="en-GB" sz="2800" dirty="0"/>
                    </a:p>
                    <a:p>
                      <a:r>
                        <a:rPr lang="en-GB" sz="2800" dirty="0"/>
                        <a:t>FLASHCARDS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/>
                        <a:t>REGULAR REVISION HW</a:t>
                      </a:r>
                    </a:p>
                    <a:p>
                      <a:endParaRPr lang="en-GB" sz="2800"/>
                    </a:p>
                    <a:p>
                      <a:r>
                        <a:rPr lang="en-GB" sz="2800"/>
                        <a:t>USE REVISON GUIDES</a:t>
                      </a:r>
                    </a:p>
                    <a:p>
                      <a:endParaRPr lang="en-GB" sz="2800"/>
                    </a:p>
                    <a:p>
                      <a:r>
                        <a:rPr lang="en-GB" sz="2800"/>
                        <a:t>USE ONLINE SUPPORT IN BLENDED LEARNING</a:t>
                      </a:r>
                    </a:p>
                    <a:p>
                      <a:pPr lvl="0">
                        <a:buNone/>
                      </a:pPr>
                      <a:endParaRPr lang="en-GB" sz="2800"/>
                    </a:p>
                    <a:p>
                      <a:pPr lvl="0">
                        <a:buNone/>
                      </a:pPr>
                      <a:r>
                        <a:rPr lang="en-GB" sz="2800"/>
                        <a:t>SENECA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COMPLETE HW’S – REVISION FOCUS</a:t>
                      </a:r>
                    </a:p>
                    <a:p>
                      <a:endParaRPr lang="en-GB" sz="2800" dirty="0"/>
                    </a:p>
                    <a:p>
                      <a:r>
                        <a:rPr lang="en-GB" sz="2800" dirty="0"/>
                        <a:t>USE BLENDED LEARNING FOR RESOURCES</a:t>
                      </a:r>
                    </a:p>
                    <a:p>
                      <a:pPr lvl="0">
                        <a:buNone/>
                      </a:pPr>
                      <a:endParaRPr lang="en-GB" sz="2800" dirty="0"/>
                    </a:p>
                    <a:p>
                      <a:pPr lvl="0">
                        <a:buNone/>
                      </a:pPr>
                      <a:r>
                        <a:rPr lang="en-GB" sz="2800" dirty="0"/>
                        <a:t>BBC BITESIZE IS A USEFUL REVISON TOOL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80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35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51" y="528117"/>
            <a:ext cx="11286698" cy="5214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highlight>
                  <a:srgbClr val="00FFFF"/>
                </a:highlight>
              </a:rPr>
              <a:t> Revision Guides and Workbooks</a:t>
            </a:r>
            <a:br>
              <a:rPr lang="en-GB" b="1">
                <a:highlight>
                  <a:srgbClr val="00FFFF"/>
                </a:highlight>
              </a:rPr>
            </a:br>
            <a:r>
              <a:rPr lang="en-GB" b="1">
                <a:highlight>
                  <a:srgbClr val="00FFFF"/>
                </a:highlight>
              </a:rPr>
              <a:t>GEOGRAPHY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FC0FD8-9743-5674-AC63-94B63F071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95" y="1358282"/>
            <a:ext cx="2925702" cy="4138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D3D08A-10C7-5ACC-601A-CA6C2A96A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80" r="14671"/>
          <a:stretch/>
        </p:blipFill>
        <p:spPr>
          <a:xfrm>
            <a:off x="7827111" y="2518756"/>
            <a:ext cx="2085948" cy="29484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50FC25-DC81-CD72-6A13-3E953BB2C8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17" r="14535"/>
          <a:stretch/>
        </p:blipFill>
        <p:spPr>
          <a:xfrm>
            <a:off x="7003352" y="1358281"/>
            <a:ext cx="1864853" cy="2635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6F6C6E-1EC0-1958-CEBB-B4B921C2E3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928" r="14928"/>
          <a:stretch/>
        </p:blipFill>
        <p:spPr>
          <a:xfrm>
            <a:off x="3817412" y="1358281"/>
            <a:ext cx="2902632" cy="413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0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E5EA8-8418-92E0-F8F9-0D825874F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A29E-58FA-F7FD-3CD6-1ED8A9FE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51" y="528117"/>
            <a:ext cx="11286698" cy="5214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highlight>
                  <a:srgbClr val="00FFFF"/>
                </a:highlight>
              </a:rPr>
              <a:t> Revision Guides and Workbooks</a:t>
            </a:r>
            <a:br>
              <a:rPr lang="en-GB" b="1">
                <a:highlight>
                  <a:srgbClr val="00FFFF"/>
                </a:highlight>
              </a:rPr>
            </a:br>
            <a:r>
              <a:rPr lang="en-GB" b="1">
                <a:highlight>
                  <a:srgbClr val="00FFFF"/>
                </a:highlight>
              </a:rPr>
              <a:t>GEOGRAPHY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6A12E8-B9C2-C020-BD64-21A6867CEC50}"/>
              </a:ext>
            </a:extLst>
          </p:cNvPr>
          <p:cNvSpPr txBox="1"/>
          <p:nvPr/>
        </p:nvSpPr>
        <p:spPr>
          <a:xfrm>
            <a:off x="756941" y="1856648"/>
            <a:ext cx="1082569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/>
              <a:t>EACH </a:t>
            </a:r>
            <a:r>
              <a:rPr lang="en-US" sz="3600" dirty="0"/>
              <a:t>STUDENT</a:t>
            </a:r>
            <a:r>
              <a:rPr lang="en-US" sz="3600"/>
              <a:t> ALSO HAS ACCESS TO KO AND REVISON MATERIALS FOR EACH PAPER</a:t>
            </a:r>
          </a:p>
          <a:p>
            <a:endParaRPr lang="en-US" sz="3600"/>
          </a:p>
          <a:p>
            <a:r>
              <a:rPr lang="en-US" sz="3600"/>
              <a:t>THEY NEED TO SEE MR DIXON IF THEY DO NOT HAVE A COPY</a:t>
            </a:r>
          </a:p>
        </p:txBody>
      </p:sp>
    </p:spTree>
    <p:extLst>
      <p:ext uri="{BB962C8B-B14F-4D97-AF65-F5344CB8AC3E}">
        <p14:creationId xmlns:p14="http://schemas.microsoft.com/office/powerpoint/2010/main" val="2102080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20" y="472812"/>
            <a:ext cx="11286698" cy="5214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highlight>
                  <a:srgbClr val="00FFFF"/>
                </a:highlight>
              </a:rPr>
              <a:t> Revision Guides and Workbooks</a:t>
            </a:r>
            <a:br>
              <a:rPr lang="en-GB" b="1">
                <a:highlight>
                  <a:srgbClr val="00FFFF"/>
                </a:highlight>
              </a:rPr>
            </a:br>
            <a:r>
              <a:rPr lang="en-GB" b="1">
                <a:highlight>
                  <a:srgbClr val="00FFFF"/>
                </a:highlight>
              </a:rPr>
              <a:t>HISTORY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884A96-221F-8B94-03B3-D2EE5441E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0045"/>
            <a:ext cx="2651168" cy="3309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B5E19A-879E-B209-1843-E39A1F61F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5823" y="1767353"/>
            <a:ext cx="2468439" cy="3342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6BFBA6-B70B-73E3-175A-12190FF9F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70" y="1767353"/>
            <a:ext cx="2580547" cy="34979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08A2FF-7D3C-6C6B-EBD8-81043032B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80045"/>
            <a:ext cx="2746174" cy="35852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EB791B9-8F31-C9DE-0031-A32A5B1AF12D}"/>
              </a:ext>
            </a:extLst>
          </p:cNvPr>
          <p:cNvSpPr txBox="1"/>
          <p:nvPr/>
        </p:nvSpPr>
        <p:spPr>
          <a:xfrm>
            <a:off x="208305" y="5349527"/>
            <a:ext cx="25099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/>
              <a:t>Medicine in Britain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779F66-28CE-498F-6903-69FFFA64571E}"/>
              </a:ext>
            </a:extLst>
          </p:cNvPr>
          <p:cNvSpPr txBox="1"/>
          <p:nvPr/>
        </p:nvSpPr>
        <p:spPr>
          <a:xfrm>
            <a:off x="3078377" y="5383579"/>
            <a:ext cx="25099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/>
              <a:t>Early Elizabethan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D80506-4D4F-75EE-20BC-C711D8A75C4C}"/>
              </a:ext>
            </a:extLst>
          </p:cNvPr>
          <p:cNvSpPr txBox="1"/>
          <p:nvPr/>
        </p:nvSpPr>
        <p:spPr>
          <a:xfrm>
            <a:off x="6214119" y="5380064"/>
            <a:ext cx="25099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/>
              <a:t>American West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D77E9B-CCF2-AC8E-C715-BA589AB70A03}"/>
              </a:ext>
            </a:extLst>
          </p:cNvPr>
          <p:cNvSpPr txBox="1"/>
          <p:nvPr/>
        </p:nvSpPr>
        <p:spPr>
          <a:xfrm>
            <a:off x="9444327" y="5347798"/>
            <a:ext cx="250993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/>
              <a:t>Weimar and Nazi Germany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0E3A4-2E09-CDEF-BE31-15D7E5CDA5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163" y="2309737"/>
            <a:ext cx="3326341" cy="419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2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BB5A3-7559-59A0-929D-AF4AA71B5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D79A-57C3-D7B0-0E00-63A28D25E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20" y="472812"/>
            <a:ext cx="11286698" cy="5214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highlight>
                  <a:srgbClr val="00FFFF"/>
                </a:highlight>
              </a:rPr>
              <a:t> Revision Guides and Workbooks</a:t>
            </a:r>
            <a:br>
              <a:rPr lang="en-GB" b="1">
                <a:highlight>
                  <a:srgbClr val="00FFFF"/>
                </a:highlight>
              </a:rPr>
            </a:br>
            <a:r>
              <a:rPr lang="en-GB" b="1">
                <a:highlight>
                  <a:srgbClr val="00FFFF"/>
                </a:highlight>
              </a:rPr>
              <a:t>HISTORY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4661E9-B88A-5B0A-E7BE-C11593D4ABBD}"/>
              </a:ext>
            </a:extLst>
          </p:cNvPr>
          <p:cNvSpPr txBox="1"/>
          <p:nvPr/>
        </p:nvSpPr>
        <p:spPr>
          <a:xfrm>
            <a:off x="756941" y="1856648"/>
            <a:ext cx="1082569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EACH STUDENT ALSO HAS ACCESS TO A SET TEXT BOOK AND A REVISON GUIDE</a:t>
            </a:r>
          </a:p>
          <a:p>
            <a:endParaRPr lang="en-US" sz="3600"/>
          </a:p>
          <a:p>
            <a:r>
              <a:rPr lang="en-US" sz="3600" dirty="0"/>
              <a:t>THEY NEED TO SEE MISS ROWE IF THEY DO NOT HAVE A COPY</a:t>
            </a:r>
          </a:p>
        </p:txBody>
      </p:sp>
    </p:spTree>
    <p:extLst>
      <p:ext uri="{BB962C8B-B14F-4D97-AF65-F5344CB8AC3E}">
        <p14:creationId xmlns:p14="http://schemas.microsoft.com/office/powerpoint/2010/main" val="3495399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246" y="173554"/>
            <a:ext cx="11286698" cy="5214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>
                <a:highlight>
                  <a:srgbClr val="00FFFF"/>
                </a:highlight>
              </a:rPr>
              <a:t> Revision Guides and Workbooks- RE</a:t>
            </a:r>
          </a:p>
        </p:txBody>
      </p:sp>
      <p:pic>
        <p:nvPicPr>
          <p:cNvPr id="5" name="Picture 4" descr="AQA GCSE Religious Studies A ...">
            <a:extLst>
              <a:ext uri="{FF2B5EF4-FFF2-40B4-BE49-F238E27FC236}">
                <a16:creationId xmlns:a16="http://schemas.microsoft.com/office/drawing/2014/main" id="{82F39EC3-DA25-812B-C5EB-B782576DB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152" y="1567941"/>
            <a:ext cx="3726791" cy="51454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B7DBF3-C463-EE63-BE82-4DF4EBED5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746" y="1570990"/>
            <a:ext cx="3565978" cy="496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799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3876" y="423551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n-GB" sz="5400">
                <a:highlight>
                  <a:srgbClr val="00FFFF"/>
                </a:highlight>
              </a:rPr>
              <a:t>MOCK EXAMS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54233"/>
            <a:ext cx="10820400" cy="40241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Students will be given papers that cover </a:t>
            </a:r>
            <a:r>
              <a:rPr lang="en-GB" dirty="0"/>
              <a:t>some of</a:t>
            </a:r>
            <a:r>
              <a:rPr lang="en-GB"/>
              <a:t> the topics that have been covered so far.</a:t>
            </a:r>
          </a:p>
          <a:p>
            <a:endParaRPr lang="en-GB"/>
          </a:p>
          <a:p>
            <a:r>
              <a:rPr lang="en-GB"/>
              <a:t>Importantly, support will be given to direct students in their revision.</a:t>
            </a:r>
          </a:p>
          <a:p>
            <a:endParaRPr lang="en-GB"/>
          </a:p>
          <a:p>
            <a:r>
              <a:rPr lang="en-GB"/>
              <a:t>It is important this is covered now so that it can be recalled in the summer more easily.</a:t>
            </a:r>
          </a:p>
          <a:p>
            <a:endParaRPr lang="en-GB"/>
          </a:p>
          <a:p>
            <a:r>
              <a:rPr lang="en-GB"/>
              <a:t>Humanities subjects are heavy in content and </a:t>
            </a:r>
            <a:r>
              <a:rPr lang="en-GB" b="1" u="sng"/>
              <a:t>nothing can be left out.</a:t>
            </a:r>
          </a:p>
          <a:p>
            <a:pPr marL="0" indent="0">
              <a:buNone/>
            </a:pPr>
            <a:endParaRPr lang="en-GB" b="1" u="sng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BCA731-4E3B-7400-FA7E-EC885A335762}"/>
              </a:ext>
            </a:extLst>
          </p:cNvPr>
          <p:cNvSpPr txBox="1"/>
          <p:nvPr/>
        </p:nvSpPr>
        <p:spPr>
          <a:xfrm>
            <a:off x="0" y="5849674"/>
            <a:ext cx="129907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solidFill>
                  <a:srgbClr val="FF0000"/>
                </a:solidFill>
              </a:rPr>
              <a:t>Students will be given feed back and they must act upon this</a:t>
            </a:r>
          </a:p>
        </p:txBody>
      </p:sp>
    </p:spTree>
    <p:extLst>
      <p:ext uri="{BB962C8B-B14F-4D97-AF65-F5344CB8AC3E}">
        <p14:creationId xmlns:p14="http://schemas.microsoft.com/office/powerpoint/2010/main" val="25279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817" y="-7199"/>
            <a:ext cx="10999573" cy="1293028"/>
          </a:xfrm>
        </p:spPr>
        <p:txBody>
          <a:bodyPr>
            <a:normAutofit/>
          </a:bodyPr>
          <a:lstStyle/>
          <a:p>
            <a:pPr algn="ctr"/>
            <a:r>
              <a:rPr lang="en-GB">
                <a:highlight>
                  <a:srgbClr val="00FFFF"/>
                </a:highlight>
              </a:rPr>
              <a:t>Why success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149" y="1529542"/>
            <a:ext cx="11953702" cy="51538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/>
              <a:t>Short term:</a:t>
            </a:r>
          </a:p>
          <a:p>
            <a:r>
              <a:rPr lang="en-GB"/>
              <a:t>You should be aiming to at least meet your minimum target grade in each subject.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Colleges ask for minimum grades.  The more grades above 4 (hopefully 5) the more chance of hitting your conditional offer.  Don’t leave it to chance on the day.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If you want to do these subjects at A Level, minimum requirements are often a Grade 6</a:t>
            </a:r>
          </a:p>
          <a:p>
            <a:pPr marL="0" indent="0">
              <a:buNone/>
            </a:pPr>
            <a:r>
              <a:rPr lang="en-GB" b="1" u="sng"/>
              <a:t>Long term:</a:t>
            </a:r>
          </a:p>
          <a:p>
            <a:pPr marL="0" indent="0">
              <a:buNone/>
            </a:pPr>
            <a:endParaRPr lang="en-GB" b="1" u="sng"/>
          </a:p>
          <a:p>
            <a:r>
              <a:rPr lang="en-GB"/>
              <a:t>You carry these grades with you.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You want to look back with no regrets.</a:t>
            </a:r>
          </a:p>
        </p:txBody>
      </p:sp>
    </p:spTree>
    <p:extLst>
      <p:ext uri="{BB962C8B-B14F-4D97-AF65-F5344CB8AC3E}">
        <p14:creationId xmlns:p14="http://schemas.microsoft.com/office/powerpoint/2010/main" val="15666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949" y="-201606"/>
            <a:ext cx="8610600" cy="1293028"/>
          </a:xfrm>
        </p:spPr>
        <p:txBody>
          <a:bodyPr/>
          <a:lstStyle/>
          <a:p>
            <a:r>
              <a:rPr lang="en-GB">
                <a:highlight>
                  <a:srgbClr val="00FFFF"/>
                </a:highlight>
              </a:rPr>
              <a:t>We are here to support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3863" y="1224278"/>
            <a:ext cx="5723465" cy="279769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800" b="1" u="sng" dirty="0"/>
              <a:t>Targetted Intervention  - </a:t>
            </a:r>
            <a:r>
              <a:rPr lang="en-GB" sz="2800" dirty="0"/>
              <a:t>form times for select students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After school later in the year as needs dictate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94626C-4CD0-EA4E-FF23-BF41A827C636}"/>
              </a:ext>
            </a:extLst>
          </p:cNvPr>
          <p:cNvSpPr txBox="1"/>
          <p:nvPr/>
        </p:nvSpPr>
        <p:spPr>
          <a:xfrm>
            <a:off x="6185947" y="1297724"/>
            <a:ext cx="629065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GB" sz="2400" b="1" u="sng"/>
              <a:t>In class support</a:t>
            </a:r>
          </a:p>
          <a:p>
            <a:pPr marL="0" indent="0">
              <a:buNone/>
            </a:pPr>
            <a:r>
              <a:rPr lang="en-GB" sz="2400"/>
              <a:t>Lessons planned to the specification.</a:t>
            </a:r>
          </a:p>
          <a:p>
            <a:pPr marL="0" indent="0">
              <a:buNone/>
            </a:pPr>
            <a:r>
              <a:rPr lang="en-GB" sz="2400"/>
              <a:t>Regular testing of knowledge.</a:t>
            </a:r>
          </a:p>
          <a:p>
            <a:pPr marL="0" indent="0">
              <a:buNone/>
            </a:pPr>
            <a:r>
              <a:rPr lang="en-GB" sz="2400"/>
              <a:t>Practise exam skills.</a:t>
            </a:r>
          </a:p>
          <a:p>
            <a:pPr marL="0" indent="0">
              <a:buNone/>
            </a:pPr>
            <a:r>
              <a:rPr lang="en-GB" sz="2400"/>
              <a:t>Constant monitoring and then high expectations in class.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642A60-267D-F141-3FF1-9E8D36EA202E}"/>
              </a:ext>
            </a:extLst>
          </p:cNvPr>
          <p:cNvSpPr txBox="1"/>
          <p:nvPr/>
        </p:nvSpPr>
        <p:spPr>
          <a:xfrm>
            <a:off x="3640666" y="4219035"/>
            <a:ext cx="572346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b="1" u="sng"/>
              <a:t>Out of class support</a:t>
            </a:r>
          </a:p>
          <a:p>
            <a:pPr marL="0" indent="0">
              <a:buNone/>
            </a:pPr>
            <a:r>
              <a:rPr lang="en-GB" sz="2400"/>
              <a:t>Online GCSE Past papers – regular practice.</a:t>
            </a:r>
          </a:p>
          <a:p>
            <a:r>
              <a:rPr lang="en-GB" sz="2400"/>
              <a:t>Online revision videos – ask teachers for guidance here - Email staff.</a:t>
            </a:r>
          </a:p>
          <a:p>
            <a:r>
              <a:rPr lang="en-GB" sz="2400"/>
              <a:t>Revision Guides and Workbooks.</a:t>
            </a:r>
          </a:p>
        </p:txBody>
      </p:sp>
    </p:spTree>
    <p:extLst>
      <p:ext uri="{BB962C8B-B14F-4D97-AF65-F5344CB8AC3E}">
        <p14:creationId xmlns:p14="http://schemas.microsoft.com/office/powerpoint/2010/main" val="375967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f9a5a1-f8c7-4508-8092-85bfb41d4e21">
      <Terms xmlns="http://schemas.microsoft.com/office/infopath/2007/PartnerControls"/>
    </lcf76f155ced4ddcb4097134ff3c332f>
    <TaxCatchAll xmlns="b1612276-d1d9-440c-b941-ea293507552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87ADEFB554F94BBB755AC97F7D7E0E" ma:contentTypeVersion="13" ma:contentTypeDescription="Create a new document." ma:contentTypeScope="" ma:versionID="c949280f0a85771925f977f0621a4926">
  <xsd:schema xmlns:xsd="http://www.w3.org/2001/XMLSchema" xmlns:xs="http://www.w3.org/2001/XMLSchema" xmlns:p="http://schemas.microsoft.com/office/2006/metadata/properties" xmlns:ns2="22f9a5a1-f8c7-4508-8092-85bfb41d4e21" xmlns:ns3="b1612276-d1d9-440c-b941-ea293507552f" targetNamespace="http://schemas.microsoft.com/office/2006/metadata/properties" ma:root="true" ma:fieldsID="f43db654814c26c8c35865fef2717c08" ns2:_="" ns3:_="">
    <xsd:import namespace="22f9a5a1-f8c7-4508-8092-85bfb41d4e21"/>
    <xsd:import namespace="b1612276-d1d9-440c-b941-ea293507552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9a5a1-f8c7-4508-8092-85bfb41d4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fc6e421-0895-41c1-badf-596bff0fe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12276-d1d9-440c-b941-ea293507552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8c916f-33fc-40a2-85e9-3efe46ed8342}" ma:internalName="TaxCatchAll" ma:showField="CatchAllData" ma:web="b1612276-d1d9-440c-b941-ea29350755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EBE7B4-8ACF-44A5-A4DE-B05E7B4669A8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1612276-d1d9-440c-b941-ea293507552f"/>
    <ds:schemaRef ds:uri="22f9a5a1-f8c7-4508-8092-85bfb41d4e2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4F0C91C-767E-4B18-A62E-77CCFA1FF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f9a5a1-f8c7-4508-8092-85bfb41d4e21"/>
    <ds:schemaRef ds:uri="b1612276-d1d9-440c-b941-ea29350755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5D49A7-7184-482F-AF57-90DF9E9FDF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729</Words>
  <Application>Microsoft Office PowerPoint</Application>
  <PresentationFormat>Widescreen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Vapor Trail</vt:lpstr>
      <vt:lpstr>HUMANITIES</vt:lpstr>
      <vt:lpstr> Geography Exam Structure</vt:lpstr>
      <vt:lpstr> HISTORY Exam Structure</vt:lpstr>
      <vt:lpstr>RE Exam Structure</vt:lpstr>
      <vt:lpstr>Barriers to success in Humanities</vt:lpstr>
      <vt:lpstr>Barriers to success in Humanities</vt:lpstr>
      <vt:lpstr>Revision SCHEDULE</vt:lpstr>
      <vt:lpstr> Revision Guides and Workbooks GEOGRAPHY</vt:lpstr>
      <vt:lpstr> Revision Guides and Workbooks GEOGRAPHY</vt:lpstr>
      <vt:lpstr> Revision Guides and Workbooks HISTORY</vt:lpstr>
      <vt:lpstr> Revision Guides and Workbooks HISTORY</vt:lpstr>
      <vt:lpstr> Revision Guides and Workbooks- RE</vt:lpstr>
      <vt:lpstr>MOCK EXAMS</vt:lpstr>
      <vt:lpstr>Why success matters</vt:lpstr>
      <vt:lpstr>We are here to support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Achievement conference</dc:title>
  <dc:creator>Arif Nedjat</dc:creator>
  <cp:lastModifiedBy>BlackhamS</cp:lastModifiedBy>
  <cp:revision>16</cp:revision>
  <cp:lastPrinted>2019-09-10T14:01:56Z</cp:lastPrinted>
  <dcterms:created xsi:type="dcterms:W3CDTF">2018-09-06T07:06:47Z</dcterms:created>
  <dcterms:modified xsi:type="dcterms:W3CDTF">2026-09-23T20:31:29Z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0x010100C587ADEFB554F94BBB755AC97F7D7E0E</vt:lpwstr>
  </property>
  <property fmtid="{D5CDD505-2E9C-101B-9397-08002B2CF9AE}" pid="3" name="MediaServiceImageTags">
    <vt:lpwstr/>
  </property>
</Properties>
</file>