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320" r:id="rId3"/>
    <p:sldId id="309" r:id="rId4"/>
    <p:sldId id="321" r:id="rId5"/>
    <p:sldId id="322" r:id="rId6"/>
    <p:sldId id="315" r:id="rId7"/>
    <p:sldId id="305" r:id="rId8"/>
    <p:sldId id="307" r:id="rId9"/>
    <p:sldId id="314" r:id="rId10"/>
    <p:sldId id="306" r:id="rId11"/>
    <p:sldId id="303" r:id="rId12"/>
    <p:sldId id="308" r:id="rId13"/>
    <p:sldId id="302" r:id="rId14"/>
    <p:sldId id="316" r:id="rId15"/>
    <p:sldId id="310" r:id="rId16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B58346-B121-49CE-AFF8-6D5EBE14948F}" v="14" dt="2026-09-17T21:10:45.6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ggottK" userId="87aab43c-af08-40b7-87b4-5998923c271c" providerId="ADAL" clId="{94F21B80-3B13-4A9B-A35D-49EF41206032}"/>
    <pc:docChg chg="undo custSel delSld modSld">
      <pc:chgData name="BaggottK" userId="87aab43c-af08-40b7-87b4-5998923c271c" providerId="ADAL" clId="{94F21B80-3B13-4A9B-A35D-49EF41206032}" dt="2026-09-17T21:10:45.612" v="248" actId="1076"/>
      <pc:docMkLst>
        <pc:docMk/>
      </pc:docMkLst>
      <pc:sldChg chg="addSp delSp modSp mod">
        <pc:chgData name="BaggottK" userId="87aab43c-af08-40b7-87b4-5998923c271c" providerId="ADAL" clId="{94F21B80-3B13-4A9B-A35D-49EF41206032}" dt="2026-09-17T21:06:36.189" v="134" actId="1076"/>
        <pc:sldMkLst>
          <pc:docMk/>
          <pc:sldMk cId="0" sldId="302"/>
        </pc:sldMkLst>
        <pc:spChg chg="mod">
          <ac:chgData name="BaggottK" userId="87aab43c-af08-40b7-87b4-5998923c271c" providerId="ADAL" clId="{94F21B80-3B13-4A9B-A35D-49EF41206032}" dt="2026-09-17T21:02:51.285" v="118" actId="20577"/>
          <ac:spMkLst>
            <pc:docMk/>
            <pc:sldMk cId="0" sldId="302"/>
            <ac:spMk id="26633" creationId="{61A82174-AB95-F39D-146E-CCC6F1D6C4A0}"/>
          </ac:spMkLst>
        </pc:spChg>
        <pc:spChg chg="del">
          <ac:chgData name="BaggottK" userId="87aab43c-af08-40b7-87b4-5998923c271c" providerId="ADAL" clId="{94F21B80-3B13-4A9B-A35D-49EF41206032}" dt="2026-09-17T21:01:47.141" v="70" actId="478"/>
          <ac:spMkLst>
            <pc:docMk/>
            <pc:sldMk cId="0" sldId="302"/>
            <ac:spMk id="26634" creationId="{B1193800-5CD7-418E-FA2D-76E0DD642A71}"/>
          </ac:spMkLst>
        </pc:spChg>
        <pc:picChg chg="add mod">
          <ac:chgData name="BaggottK" userId="87aab43c-af08-40b7-87b4-5998923c271c" providerId="ADAL" clId="{94F21B80-3B13-4A9B-A35D-49EF41206032}" dt="2026-09-17T21:05:55.213" v="130" actId="14100"/>
          <ac:picMkLst>
            <pc:docMk/>
            <pc:sldMk cId="0" sldId="302"/>
            <ac:picMk id="4" creationId="{B6D62B91-5C97-5BD0-128C-FEDB777D6FB5}"/>
          </ac:picMkLst>
        </pc:picChg>
        <pc:picChg chg="add mod">
          <ac:chgData name="BaggottK" userId="87aab43c-af08-40b7-87b4-5998923c271c" providerId="ADAL" clId="{94F21B80-3B13-4A9B-A35D-49EF41206032}" dt="2026-09-17T21:06:36.189" v="134" actId="1076"/>
          <ac:picMkLst>
            <pc:docMk/>
            <pc:sldMk cId="0" sldId="302"/>
            <ac:picMk id="6" creationId="{DA8DC9C5-5517-FF7B-B02B-E67775437EC8}"/>
          </ac:picMkLst>
        </pc:picChg>
        <pc:picChg chg="mod">
          <ac:chgData name="BaggottK" userId="87aab43c-af08-40b7-87b4-5998923c271c" providerId="ADAL" clId="{94F21B80-3B13-4A9B-A35D-49EF41206032}" dt="2026-09-17T21:05:36.570" v="125" actId="1076"/>
          <ac:picMkLst>
            <pc:docMk/>
            <pc:sldMk cId="0" sldId="302"/>
            <ac:picMk id="26627" creationId="{147AC8E7-8DDF-FDA4-654E-CE580F95BE68}"/>
          </ac:picMkLst>
        </pc:picChg>
        <pc:picChg chg="mod">
          <ac:chgData name="BaggottK" userId="87aab43c-af08-40b7-87b4-5998923c271c" providerId="ADAL" clId="{94F21B80-3B13-4A9B-A35D-49EF41206032}" dt="2026-09-17T21:05:47.782" v="128" actId="14100"/>
          <ac:picMkLst>
            <pc:docMk/>
            <pc:sldMk cId="0" sldId="302"/>
            <ac:picMk id="26628" creationId="{8EAC650D-C9D3-AFD8-9D69-29B93C496F1B}"/>
          </ac:picMkLst>
        </pc:picChg>
        <pc:picChg chg="del">
          <ac:chgData name="BaggottK" userId="87aab43c-af08-40b7-87b4-5998923c271c" providerId="ADAL" clId="{94F21B80-3B13-4A9B-A35D-49EF41206032}" dt="2026-09-17T21:01:58.060" v="73" actId="478"/>
          <ac:picMkLst>
            <pc:docMk/>
            <pc:sldMk cId="0" sldId="302"/>
            <ac:picMk id="26629" creationId="{9CBBD9F5-D7E2-A2DC-7982-7FADD8C9A9B1}"/>
          </ac:picMkLst>
        </pc:picChg>
        <pc:picChg chg="del">
          <ac:chgData name="BaggottK" userId="87aab43c-af08-40b7-87b4-5998923c271c" providerId="ADAL" clId="{94F21B80-3B13-4A9B-A35D-49EF41206032}" dt="2026-09-17T21:01:55.575" v="72" actId="478"/>
          <ac:picMkLst>
            <pc:docMk/>
            <pc:sldMk cId="0" sldId="302"/>
            <ac:picMk id="26630" creationId="{FE0D6FCB-E996-07BB-3E7A-A7FD7ED743D1}"/>
          </ac:picMkLst>
        </pc:picChg>
        <pc:picChg chg="del">
          <ac:chgData name="BaggottK" userId="87aab43c-af08-40b7-87b4-5998923c271c" providerId="ADAL" clId="{94F21B80-3B13-4A9B-A35D-49EF41206032}" dt="2026-09-17T21:01:50.312" v="71" actId="478"/>
          <ac:picMkLst>
            <pc:docMk/>
            <pc:sldMk cId="0" sldId="302"/>
            <ac:picMk id="26631" creationId="{8A33A2CD-0432-A2B9-E85F-0841FD6A55D2}"/>
          </ac:picMkLst>
        </pc:picChg>
        <pc:picChg chg="del">
          <ac:chgData name="BaggottK" userId="87aab43c-af08-40b7-87b4-5998923c271c" providerId="ADAL" clId="{94F21B80-3B13-4A9B-A35D-49EF41206032}" dt="2026-09-17T21:01:34.620" v="69" actId="478"/>
          <ac:picMkLst>
            <pc:docMk/>
            <pc:sldMk cId="0" sldId="302"/>
            <ac:picMk id="26632" creationId="{AE09E669-4C8C-5D55-F87F-B4BA18114AA3}"/>
          </ac:picMkLst>
        </pc:picChg>
      </pc:sldChg>
      <pc:sldChg chg="modSp mod">
        <pc:chgData name="BaggottK" userId="87aab43c-af08-40b7-87b4-5998923c271c" providerId="ADAL" clId="{94F21B80-3B13-4A9B-A35D-49EF41206032}" dt="2026-09-17T21:00:33.225" v="67" actId="20577"/>
        <pc:sldMkLst>
          <pc:docMk/>
          <pc:sldMk cId="0" sldId="303"/>
        </pc:sldMkLst>
        <pc:spChg chg="mod">
          <ac:chgData name="BaggottK" userId="87aab43c-af08-40b7-87b4-5998923c271c" providerId="ADAL" clId="{94F21B80-3B13-4A9B-A35D-49EF41206032}" dt="2026-09-17T21:00:33.225" v="67" actId="20577"/>
          <ac:spMkLst>
            <pc:docMk/>
            <pc:sldMk cId="0" sldId="303"/>
            <ac:spMk id="3" creationId="{A0D115C2-84FB-CD29-DE75-297753308A31}"/>
          </ac:spMkLst>
        </pc:spChg>
      </pc:sldChg>
      <pc:sldChg chg="delSp modSp mod">
        <pc:chgData name="BaggottK" userId="87aab43c-af08-40b7-87b4-5998923c271c" providerId="ADAL" clId="{94F21B80-3B13-4A9B-A35D-49EF41206032}" dt="2026-09-17T20:59:41.364" v="36" actId="478"/>
        <pc:sldMkLst>
          <pc:docMk/>
          <pc:sldMk cId="0" sldId="305"/>
        </pc:sldMkLst>
        <pc:spChg chg="mod">
          <ac:chgData name="BaggottK" userId="87aab43c-af08-40b7-87b4-5998923c271c" providerId="ADAL" clId="{94F21B80-3B13-4A9B-A35D-49EF41206032}" dt="2026-09-17T20:59:14.182" v="35" actId="20577"/>
          <ac:spMkLst>
            <pc:docMk/>
            <pc:sldMk cId="0" sldId="305"/>
            <ac:spMk id="3" creationId="{E3E4DD40-D53C-84C3-4A7E-0C6FCB485612}"/>
          </ac:spMkLst>
        </pc:spChg>
        <pc:spChg chg="del">
          <ac:chgData name="BaggottK" userId="87aab43c-af08-40b7-87b4-5998923c271c" providerId="ADAL" clId="{94F21B80-3B13-4A9B-A35D-49EF41206032}" dt="2026-09-17T20:59:41.364" v="36" actId="478"/>
          <ac:spMkLst>
            <pc:docMk/>
            <pc:sldMk cId="0" sldId="305"/>
            <ac:spMk id="4" creationId="{A70645C8-E3A6-9829-E581-D52F2C89FAC0}"/>
          </ac:spMkLst>
        </pc:spChg>
      </pc:sldChg>
      <pc:sldChg chg="modSp mod">
        <pc:chgData name="BaggottK" userId="87aab43c-af08-40b7-87b4-5998923c271c" providerId="ADAL" clId="{94F21B80-3B13-4A9B-A35D-49EF41206032}" dt="2026-09-17T21:10:45.612" v="248" actId="1076"/>
        <pc:sldMkLst>
          <pc:docMk/>
          <pc:sldMk cId="0" sldId="308"/>
        </pc:sldMkLst>
        <pc:spChg chg="mod">
          <ac:chgData name="BaggottK" userId="87aab43c-af08-40b7-87b4-5998923c271c" providerId="ADAL" clId="{94F21B80-3B13-4A9B-A35D-49EF41206032}" dt="2026-09-17T21:10:41.626" v="247" actId="1076"/>
          <ac:spMkLst>
            <pc:docMk/>
            <pc:sldMk cId="0" sldId="308"/>
            <ac:spMk id="2" creationId="{9A870CE8-D55B-990C-9365-C3572389B593}"/>
          </ac:spMkLst>
        </pc:spChg>
        <pc:spChg chg="mod">
          <ac:chgData name="BaggottK" userId="87aab43c-af08-40b7-87b4-5998923c271c" providerId="ADAL" clId="{94F21B80-3B13-4A9B-A35D-49EF41206032}" dt="2026-09-17T21:10:45.612" v="248" actId="1076"/>
          <ac:spMkLst>
            <pc:docMk/>
            <pc:sldMk cId="0" sldId="308"/>
            <ac:spMk id="3" creationId="{68A74CF3-B05C-1228-0BE4-D517C7AC4B16}"/>
          </ac:spMkLst>
        </pc:spChg>
      </pc:sldChg>
      <pc:sldChg chg="modSp mod">
        <pc:chgData name="BaggottK" userId="87aab43c-af08-40b7-87b4-5998923c271c" providerId="ADAL" clId="{94F21B80-3B13-4A9B-A35D-49EF41206032}" dt="2026-09-17T20:58:30.437" v="29" actId="20577"/>
        <pc:sldMkLst>
          <pc:docMk/>
          <pc:sldMk cId="0" sldId="315"/>
        </pc:sldMkLst>
        <pc:spChg chg="mod">
          <ac:chgData name="BaggottK" userId="87aab43c-af08-40b7-87b4-5998923c271c" providerId="ADAL" clId="{94F21B80-3B13-4A9B-A35D-49EF41206032}" dt="2026-09-17T20:58:30.437" v="29" actId="20577"/>
          <ac:spMkLst>
            <pc:docMk/>
            <pc:sldMk cId="0" sldId="315"/>
            <ac:spMk id="18436" creationId="{CC501892-592B-C494-2DBB-8FF87B508D8E}"/>
          </ac:spMkLst>
        </pc:spChg>
      </pc:sldChg>
      <pc:sldChg chg="modSp">
        <pc:chgData name="BaggottK" userId="87aab43c-af08-40b7-87b4-5998923c271c" providerId="ADAL" clId="{94F21B80-3B13-4A9B-A35D-49EF41206032}" dt="2026-09-10T08:05:24.857" v="28" actId="20577"/>
        <pc:sldMkLst>
          <pc:docMk/>
          <pc:sldMk cId="0" sldId="321"/>
        </pc:sldMkLst>
        <pc:spChg chg="mod">
          <ac:chgData name="BaggottK" userId="87aab43c-af08-40b7-87b4-5998923c271c" providerId="ADAL" clId="{94F21B80-3B13-4A9B-A35D-49EF41206032}" dt="2026-09-10T08:05:24.857" v="28" actId="20577"/>
          <ac:spMkLst>
            <pc:docMk/>
            <pc:sldMk cId="0" sldId="321"/>
            <ac:spMk id="7" creationId="{798C2C93-856C-AA81-026A-C064B30E48BE}"/>
          </ac:spMkLst>
        </pc:spChg>
      </pc:sldChg>
      <pc:sldChg chg="del">
        <pc:chgData name="BaggottK" userId="87aab43c-af08-40b7-87b4-5998923c271c" providerId="ADAL" clId="{94F21B80-3B13-4A9B-A35D-49EF41206032}" dt="2026-09-17T21:01:16.666" v="68" actId="47"/>
        <pc:sldMkLst>
          <pc:docMk/>
          <pc:sldMk cId="0" sldId="32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9A109-8AE1-7F35-C494-2232FC666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1D2CA-B134-411B-BC0B-12A1DB657D25}" type="datetimeFigureOut">
              <a:rPr lang="en-GB"/>
              <a:pPr>
                <a:defRPr/>
              </a:pPr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E5BF1-8263-73C4-E242-30D555B95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5CF680-59F1-BB91-2180-C23FD4555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43281-2BD3-4C30-BFC2-8A77D8D9347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6707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11248-687A-7ED3-A927-CDB510C464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D9BB08-A0B9-42CD-9AAC-0B30E1A35E36}" type="datetimeFigureOut">
              <a:rPr lang="en-GB"/>
              <a:pPr>
                <a:defRPr/>
              </a:pPr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835497-89B5-20B3-6BD1-2E0863EB1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278081-7A35-DAA0-474C-C1D66A692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32372-58E1-4194-AA69-4B158B1AB4F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0116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3D7636-06EE-E2B8-FEB8-BEB39A6FD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CEB55F-57CE-4ACA-95FB-F0FC5482551C}" type="datetimeFigureOut">
              <a:rPr lang="en-GB"/>
              <a:pPr>
                <a:defRPr/>
              </a:pPr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560BF7-0C17-7191-A506-A626E2383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22580F-78F5-D65F-0FBA-118C3F973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FFEBD0-B466-426C-B8CB-BB7D96046C3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6249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F7E781-C6DA-241B-8426-A11280819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3A4C7-60A8-4590-B72F-DDF51FDAD9AF}" type="datetimeFigureOut">
              <a:rPr lang="en-GB"/>
              <a:pPr>
                <a:defRPr/>
              </a:pPr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107400-569C-3A31-720E-5C4CC90F5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2FFE57-8620-03B2-DAB1-A13076F7B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3D29E-281F-4079-B985-C447ECB9B90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1192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5ED2DC-BDC4-2F68-C79A-ED8C50616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89143-F978-45C4-9307-C3A902504709}" type="datetimeFigureOut">
              <a:rPr lang="en-GB"/>
              <a:pPr>
                <a:defRPr/>
              </a:pPr>
              <a:t>23/09/2026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193845-689F-F87E-2DF6-31F966F0D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583387-ABD5-9EA8-47B9-DD11E724C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A71F3E-8F5B-4F31-9B10-8BAACA68F19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2051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0AB1C6-A6C0-7E9F-4D2F-1C69D2C8D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D0AAFA-2304-455A-A351-D503C7925EEA}" type="datetimeFigureOut">
              <a:rPr lang="en-GB"/>
              <a:pPr>
                <a:defRPr/>
              </a:pPr>
              <a:t>23/09/2026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3EB9C7-A60B-E8CF-8998-81A111CE6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B0C01D-9FAB-7F60-DACC-F7F94FACD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2EB4CA-F6C4-4B9A-B57B-AACB931A63A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8326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42CFB9-DBD0-E65C-D485-796B17438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79E9A1-73D4-4CDE-A1FC-69A1DFA45785}" type="datetimeFigureOut">
              <a:rPr lang="en-GB"/>
              <a:pPr>
                <a:defRPr/>
              </a:pPr>
              <a:t>23/09/2026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7C08DF-0495-71C8-8FB0-AF3DAEEF9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C5026D-F8CC-397B-75C8-F264CD649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D25C3-207D-4B1A-9EC0-CEDCAA48620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1131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811188-0A97-EFB0-773C-95C95C270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23969-C573-48BF-B0DC-24A6013AE004}" type="datetimeFigureOut">
              <a:rPr lang="en-GB"/>
              <a:pPr>
                <a:defRPr/>
              </a:pPr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7A8903-61CE-A465-547D-1DC3287B5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C7774D-A927-E906-8036-B5C96FBD3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FD536E-6C47-4279-B8B2-E230DD2137F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3465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39CD0A-D632-C88A-DFD3-302C68B96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C8CEC-E9D6-442A-8567-751FD866AB0D}" type="datetimeFigureOut">
              <a:rPr lang="en-GB"/>
              <a:pPr>
                <a:defRPr/>
              </a:pPr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8EB7D1-E1BE-F506-9F34-7F252426C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406E56-B2E7-ADE4-D748-A8248AD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07CE20-BCD6-46AB-9269-171A35C63F4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5256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9B617F-62E4-EE9C-1914-6BD540AB0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B890FB-28B8-4EDA-B102-18D460B376AA}" type="datetimeFigureOut">
              <a:rPr lang="en-GB"/>
              <a:pPr>
                <a:defRPr/>
              </a:pPr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055758-3FE9-F2BE-D960-C360ECEA8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F8ED9D-91F6-71D9-03A6-927E72CD3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83CEF-AD5E-47B1-809E-805EF32119B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55795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0669AA-11FF-0AC3-64EF-5EBB5C209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DD79B4-766E-4C62-A77F-4E47EB9E2D71}" type="datetimeFigureOut">
              <a:rPr lang="en-GB"/>
              <a:pPr>
                <a:defRPr/>
              </a:pPr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530AB5-2FA4-EB31-3E24-61FD84B8C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F9933F-A2ED-D988-CFC2-BB7DCFBFA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9AF219-5DAA-4BFB-BE62-F590B2F0E36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629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>
            <a:alpha val="50195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520807B1-995F-0011-0458-B33E5815B7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137207FB-D033-7CB1-C297-72EECB1479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6C198A-BA93-BFC6-0BA9-C224CA9AB2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1132A81-473A-42CE-9484-2DC6AD712FA2}" type="datetimeFigureOut">
              <a:rPr lang="en-GB"/>
              <a:pPr>
                <a:defRPr/>
              </a:pPr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E69DAB-B492-D5A3-52CF-F2A69920BA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368B98-505C-5B38-B58B-C7DC324EA2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43829BB-A9EA-4020-ADF8-2C0919F271D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4EBE9-E133-A2E1-1599-9E11999F3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7820" y="583722"/>
            <a:ext cx="8610600" cy="1293028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GB" sz="9600" dirty="0">
                <a:highlight>
                  <a:srgbClr val="00FFFF"/>
                </a:highlight>
              </a:rPr>
              <a:t>Mathematics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C2819-5882-6AC9-8379-9314CC8D8D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1225" y="400050"/>
            <a:ext cx="10515600" cy="2670175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endParaRPr lang="en-GB" sz="4400" dirty="0"/>
          </a:p>
          <a:p>
            <a:pPr algn="ctr" fontAlgn="auto">
              <a:spcAft>
                <a:spcPts val="0"/>
              </a:spcAft>
              <a:defRPr/>
            </a:pPr>
            <a:endParaRPr lang="en-GB" sz="4400" dirty="0"/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5400" dirty="0"/>
              <a:t>Stepping up into Year 11</a:t>
            </a:r>
          </a:p>
        </p:txBody>
      </p:sp>
      <p:pic>
        <p:nvPicPr>
          <p:cNvPr id="13316" name="Picture 4">
            <a:extLst>
              <a:ext uri="{FF2B5EF4-FFF2-40B4-BE49-F238E27FC236}">
                <a16:creationId xmlns:a16="http://schemas.microsoft.com/office/drawing/2014/main" id="{F61FB3BE-E2CD-0E58-3B5C-17D88FDA6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8"/>
          <a:stretch>
            <a:fillRect/>
          </a:stretch>
        </p:blipFill>
        <p:spPr bwMode="auto">
          <a:xfrm>
            <a:off x="1611313" y="2633663"/>
            <a:ext cx="8969375" cy="415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26FDD46B-F0ED-9E82-E087-91903A0B33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1475" y="-31750"/>
            <a:ext cx="10515600" cy="701675"/>
          </a:xfrm>
        </p:spPr>
        <p:txBody>
          <a:bodyPr/>
          <a:lstStyle/>
          <a:p>
            <a:r>
              <a:rPr lang="en-GB" altLang="en-US"/>
              <a:t>What is Involved?</a:t>
            </a:r>
          </a:p>
        </p:txBody>
      </p:sp>
      <p:pic>
        <p:nvPicPr>
          <p:cNvPr id="14339" name="Content Placeholder 4">
            <a:extLst>
              <a:ext uri="{FF2B5EF4-FFF2-40B4-BE49-F238E27FC236}">
                <a16:creationId xmlns:a16="http://schemas.microsoft.com/office/drawing/2014/main" id="{EF7CD30F-08CD-EC89-78C5-2A2AB568995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1475" y="558800"/>
            <a:ext cx="9696450" cy="5208588"/>
          </a:xfrm>
        </p:spPr>
      </p:pic>
      <p:sp>
        <p:nvSpPr>
          <p:cNvPr id="14340" name="TextBox 5">
            <a:extLst>
              <a:ext uri="{FF2B5EF4-FFF2-40B4-BE49-F238E27FC236}">
                <a16:creationId xmlns:a16="http://schemas.microsoft.com/office/drawing/2014/main" id="{9B6CDAA4-693E-E12C-1580-A95D5004CE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475" y="5767388"/>
            <a:ext cx="1144905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en-GB" altLang="en-US" sz="3200"/>
              <a:t>There are 3 papers – Each 1 hour and 30 minutes – 2 of which are calculator papers, covering a variety of skills and topics.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823ED-C538-5F71-932B-A854BB78A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700" y="237152"/>
            <a:ext cx="8610600" cy="1293028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GB" dirty="0">
                <a:highlight>
                  <a:srgbClr val="00FFFF"/>
                </a:highlight>
              </a:rPr>
              <a:t>Exam Structure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34599D-F1AB-1894-A066-B2B2238B9B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428750"/>
            <a:ext cx="10820400" cy="4354513"/>
          </a:xfrm>
        </p:spPr>
        <p:txBody>
          <a:bodyPr rtlCol="0">
            <a:noAutofit/>
          </a:bodyPr>
          <a:lstStyle/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2400" b="1" dirty="0"/>
              <a:t>3 x 90 minute papers</a:t>
            </a:r>
          </a:p>
          <a:p>
            <a:pPr algn="ctr" fontAlgn="auto">
              <a:spcAft>
                <a:spcPts val="0"/>
              </a:spcAft>
              <a:defRPr/>
            </a:pPr>
            <a:endParaRPr lang="en-GB" sz="2400" dirty="0"/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2400" b="1" dirty="0"/>
              <a:t>Paper 1 </a:t>
            </a:r>
            <a:r>
              <a:rPr lang="en-GB" sz="2400" dirty="0"/>
              <a:t>– </a:t>
            </a:r>
            <a:r>
              <a:rPr lang="en-GB" sz="2400" b="1" dirty="0"/>
              <a:t>Non-Calculator </a:t>
            </a:r>
            <a:r>
              <a:rPr lang="en-GB" sz="2400" dirty="0"/>
              <a:t>– 80 marks max – </a:t>
            </a:r>
            <a:r>
              <a:rPr lang="en-GB" sz="2400" b="1" dirty="0">
                <a:solidFill>
                  <a:srgbClr val="FF0000"/>
                </a:solidFill>
              </a:rPr>
              <a:t>No Multiple Choice</a:t>
            </a:r>
          </a:p>
          <a:p>
            <a:pPr algn="ctr" fontAlgn="auto">
              <a:spcAft>
                <a:spcPts val="0"/>
              </a:spcAft>
              <a:defRPr/>
            </a:pPr>
            <a:endParaRPr lang="en-GB" sz="2400" dirty="0"/>
          </a:p>
          <a:p>
            <a:pPr algn="ctr" fontAlgn="auto">
              <a:spcAft>
                <a:spcPts val="0"/>
              </a:spcAft>
              <a:defRPr/>
            </a:pPr>
            <a:endParaRPr lang="en-GB" sz="2400" dirty="0"/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2400" b="1" dirty="0"/>
              <a:t>Paper 2 </a:t>
            </a:r>
            <a:r>
              <a:rPr lang="en-GB" sz="2400" dirty="0"/>
              <a:t>– </a:t>
            </a:r>
            <a:r>
              <a:rPr lang="en-GB" sz="2400" b="1" dirty="0"/>
              <a:t>Calculator allowed </a:t>
            </a:r>
            <a:r>
              <a:rPr lang="en-GB" sz="2400" dirty="0"/>
              <a:t>- 80 marks max – </a:t>
            </a:r>
            <a:r>
              <a:rPr lang="en-GB" sz="2400" b="1" dirty="0">
                <a:solidFill>
                  <a:srgbClr val="FF0000"/>
                </a:solidFill>
              </a:rPr>
              <a:t>No Multiple Choice</a:t>
            </a: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sz="2400" dirty="0"/>
          </a:p>
          <a:p>
            <a:pPr algn="ctr" fontAlgn="auto">
              <a:spcAft>
                <a:spcPts val="0"/>
              </a:spcAft>
              <a:defRPr/>
            </a:pPr>
            <a:endParaRPr lang="en-GB" sz="2400" dirty="0"/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2400" b="1" dirty="0"/>
              <a:t>Paper 3 </a:t>
            </a:r>
            <a:r>
              <a:rPr lang="en-GB" sz="2400" dirty="0"/>
              <a:t>– </a:t>
            </a:r>
            <a:r>
              <a:rPr lang="en-GB" sz="2400" b="1" dirty="0"/>
              <a:t>Calculator allowed </a:t>
            </a:r>
            <a:r>
              <a:rPr lang="en-GB" sz="2400" dirty="0"/>
              <a:t>– 80 marks max – </a:t>
            </a:r>
            <a:r>
              <a:rPr lang="en-GB" sz="2400" b="1" dirty="0">
                <a:solidFill>
                  <a:srgbClr val="FF0000"/>
                </a:solidFill>
              </a:rPr>
              <a:t>No Multiple Choice</a:t>
            </a: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sz="2400" dirty="0"/>
          </a:p>
          <a:p>
            <a:pPr algn="ctr" fontAlgn="auto">
              <a:spcAft>
                <a:spcPts val="0"/>
              </a:spcAft>
              <a:defRPr/>
            </a:pPr>
            <a:endParaRPr lang="en-GB" sz="2400" dirty="0"/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b="1" dirty="0"/>
              <a:t>Total / 240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4D416-AA72-3E81-85F0-688285E1E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5881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b="1" u="sng" dirty="0"/>
              <a:t>Barriers To Success</a:t>
            </a:r>
          </a:p>
        </p:txBody>
      </p:sp>
      <p:pic>
        <p:nvPicPr>
          <p:cNvPr id="16387" name="Picture 4">
            <a:extLst>
              <a:ext uri="{FF2B5EF4-FFF2-40B4-BE49-F238E27FC236}">
                <a16:creationId xmlns:a16="http://schemas.microsoft.com/office/drawing/2014/main" id="{0FA0D10B-0B5E-206B-050F-34A274AA5F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413" y="768350"/>
            <a:ext cx="3643312" cy="379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6840FC-D7F4-A101-BAD6-86D0EA00CB57}"/>
              </a:ext>
            </a:extLst>
          </p:cNvPr>
          <p:cNvSpPr txBox="1"/>
          <p:nvPr/>
        </p:nvSpPr>
        <p:spPr>
          <a:xfrm>
            <a:off x="3252788" y="1562100"/>
            <a:ext cx="4324350" cy="5018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b="1" u="sng" dirty="0">
                <a:latin typeface="+mn-lt"/>
              </a:rPr>
              <a:t>Lack of Confidence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latin typeface="+mn-lt"/>
              </a:rPr>
              <a:t>Saying I can’t do maths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latin typeface="+mn-lt"/>
              </a:rPr>
              <a:t>Not trying a question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latin typeface="+mn-lt"/>
              </a:rPr>
              <a:t>Practice, Practice, Practice – this will improve confidence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latin typeface="+mn-lt"/>
              </a:rPr>
              <a:t>Try every question – one mark is better than no marks.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8C2C93-856C-AA81-026A-C064B30E48BE}"/>
              </a:ext>
            </a:extLst>
          </p:cNvPr>
          <p:cNvSpPr txBox="1"/>
          <p:nvPr/>
        </p:nvSpPr>
        <p:spPr>
          <a:xfrm>
            <a:off x="7494588" y="36513"/>
            <a:ext cx="4548187" cy="649408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b="1" u="sng" dirty="0">
                <a:latin typeface="+mn-lt"/>
              </a:rPr>
              <a:t>Improve Confidence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latin typeface="+mn-lt"/>
              </a:rPr>
              <a:t>Complete your </a:t>
            </a:r>
            <a:r>
              <a:rPr lang="en-GB" sz="3200" dirty="0" err="1">
                <a:latin typeface="+mn-lt"/>
              </a:rPr>
              <a:t>Mathswatch</a:t>
            </a:r>
            <a:r>
              <a:rPr lang="en-GB" sz="3200" dirty="0">
                <a:latin typeface="+mn-lt"/>
              </a:rPr>
              <a:t> paper every week – these are shadow papers of real papers.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latin typeface="+mn-lt"/>
              </a:rPr>
              <a:t>Attend Maths Masterclass Sessions – Every Thursday (Week B) – 3.05 – 4pm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3200" dirty="0">
                <a:latin typeface="+mn-lt"/>
              </a:rPr>
              <a:t>Attend Flying Start – Every Monday and Friday 8am – 8.30am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1A3A8-4AB7-BB48-5239-B953F5FA2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5881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b="1" u="sng" dirty="0"/>
              <a:t>Barriers To Success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E16984-DF53-58D2-448C-E6EA714CFBE8}"/>
              </a:ext>
            </a:extLst>
          </p:cNvPr>
          <p:cNvSpPr txBox="1"/>
          <p:nvPr/>
        </p:nvSpPr>
        <p:spPr>
          <a:xfrm>
            <a:off x="2292350" y="860425"/>
            <a:ext cx="3621088" cy="56626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3200" b="1" u="sng" dirty="0">
                <a:latin typeface="+mn-lt"/>
              </a:rPr>
              <a:t>No Method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3000" dirty="0">
                <a:latin typeface="+mn-lt"/>
              </a:rPr>
              <a:t>Full clear method needs to be shown on all questions, including when using a calculator.</a:t>
            </a:r>
          </a:p>
          <a:p>
            <a:pPr marL="285750" indent="-2857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3000" dirty="0">
                <a:latin typeface="+mn-lt"/>
              </a:rPr>
              <a:t>Illegible and scattered method is one of the key concerns of examiners in the latest exams.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2AFCFB-ED66-F2C4-0BD3-9A489F6C8B01}"/>
              </a:ext>
            </a:extLst>
          </p:cNvPr>
          <p:cNvSpPr txBox="1"/>
          <p:nvPr/>
        </p:nvSpPr>
        <p:spPr>
          <a:xfrm>
            <a:off x="8905875" y="36513"/>
            <a:ext cx="3136900" cy="61245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800" b="1" u="sng" dirty="0">
                <a:latin typeface="+mn-lt"/>
              </a:rPr>
              <a:t>No Calculator in lessons or exams</a:t>
            </a:r>
          </a:p>
          <a:p>
            <a:pPr marL="457200" indent="-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2800" dirty="0">
                <a:latin typeface="+mn-lt"/>
              </a:rPr>
              <a:t>Different models of calculators work in different ways and do different things, it is important that pupils know the calculator they are going to use in their exams.</a:t>
            </a:r>
          </a:p>
        </p:txBody>
      </p:sp>
      <p:pic>
        <p:nvPicPr>
          <p:cNvPr id="17413" name="Picture 3">
            <a:extLst>
              <a:ext uri="{FF2B5EF4-FFF2-40B4-BE49-F238E27FC236}">
                <a16:creationId xmlns:a16="http://schemas.microsoft.com/office/drawing/2014/main" id="{B553EA69-33DC-885C-4CDF-A1410E9AAA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8" y="830263"/>
            <a:ext cx="2128837" cy="268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7">
            <a:extLst>
              <a:ext uri="{FF2B5EF4-FFF2-40B4-BE49-F238E27FC236}">
                <a16:creationId xmlns:a16="http://schemas.microsoft.com/office/drawing/2014/main" id="{809B2D03-570C-229A-0577-279C671EA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563" y="187325"/>
            <a:ext cx="2478087" cy="496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4D525632-9433-2701-F0BF-9139BFCC20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73175" y="104775"/>
            <a:ext cx="8610600" cy="1293813"/>
          </a:xfrm>
        </p:spPr>
        <p:txBody>
          <a:bodyPr/>
          <a:lstStyle/>
          <a:p>
            <a:r>
              <a:rPr lang="en-GB" altLang="en-US"/>
              <a:t>Mathswatch AQA Papers</a:t>
            </a:r>
          </a:p>
        </p:txBody>
      </p:sp>
      <p:pic>
        <p:nvPicPr>
          <p:cNvPr id="18435" name="Content Placeholder 3">
            <a:extLst>
              <a:ext uri="{FF2B5EF4-FFF2-40B4-BE49-F238E27FC236}">
                <a16:creationId xmlns:a16="http://schemas.microsoft.com/office/drawing/2014/main" id="{ED472CC3-97C7-8965-0C18-351CBF0E217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0350" y="1101725"/>
            <a:ext cx="11301413" cy="2463800"/>
          </a:xfrm>
        </p:spPr>
      </p:pic>
      <p:sp>
        <p:nvSpPr>
          <p:cNvPr id="18436" name="TextBox 2">
            <a:extLst>
              <a:ext uri="{FF2B5EF4-FFF2-40B4-BE49-F238E27FC236}">
                <a16:creationId xmlns:a16="http://schemas.microsoft.com/office/drawing/2014/main" id="{CC501892-592B-C494-2DBB-8FF87B508D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350" y="3648075"/>
            <a:ext cx="11553825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en-GB" altLang="en-US" sz="2800" dirty="0"/>
              <a:t>These are to be completed on a weekly basis, with teachers setting pupils a minimum expectation, this is to ensure that all pupils </a:t>
            </a:r>
            <a:r>
              <a:rPr lang="en-GB" altLang="en-US" sz="2800" dirty="0" err="1"/>
              <a:t>fulfill</a:t>
            </a:r>
            <a:r>
              <a:rPr lang="en-GB" altLang="en-US" sz="2800" dirty="0"/>
              <a:t> their potential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DE07A-4CF1-E765-7FE6-AF73D2232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0761" y="0"/>
            <a:ext cx="8610600" cy="1293028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GB" sz="5400" dirty="0">
                <a:highlight>
                  <a:srgbClr val="00FFFF"/>
                </a:highlight>
              </a:rPr>
              <a:t>MOCK EXAMS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4DD40-D53C-84C3-4A7E-0C6FCB485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500" y="1052513"/>
            <a:ext cx="11557000" cy="4752975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dirty="0"/>
              <a:t>November  2026 – Full  mock – QLAs to follow – students </a:t>
            </a:r>
            <a:r>
              <a:rPr lang="en-GB" b="1" dirty="0"/>
              <a:t>MUST </a:t>
            </a:r>
            <a:r>
              <a:rPr lang="en-GB" dirty="0"/>
              <a:t>act on these – </a:t>
            </a:r>
            <a:r>
              <a:rPr lang="en-GB" dirty="0" err="1"/>
              <a:t>Mathswatch</a:t>
            </a:r>
            <a:r>
              <a:rPr lang="en-GB" dirty="0"/>
              <a:t>/ Maths Genie/ Corbett Maths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dirty="0"/>
          </a:p>
          <a:p>
            <a:pPr fontAlgn="auto">
              <a:spcAft>
                <a:spcPts val="0"/>
              </a:spcAft>
              <a:defRPr/>
            </a:pPr>
            <a:r>
              <a:rPr lang="en-GB" dirty="0"/>
              <a:t>March 2027 – Full  final mock – QLAs again to follow – again students </a:t>
            </a:r>
            <a:r>
              <a:rPr lang="en-GB" b="1" dirty="0"/>
              <a:t>MUST </a:t>
            </a:r>
            <a:r>
              <a:rPr lang="en-GB" dirty="0"/>
              <a:t>act on these – </a:t>
            </a:r>
            <a:r>
              <a:rPr lang="en-GB" dirty="0" err="1"/>
              <a:t>Mathswatch</a:t>
            </a:r>
            <a:r>
              <a:rPr lang="en-GB" dirty="0"/>
              <a:t>/ Maths Genie/ Corbett Maths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dirty="0"/>
          </a:p>
          <a:p>
            <a:pPr fontAlgn="auto">
              <a:spcAft>
                <a:spcPts val="0"/>
              </a:spcAft>
              <a:defRPr/>
            </a:pPr>
            <a:r>
              <a:rPr lang="en-GB" dirty="0"/>
              <a:t>Around early April/May 2027 ……. predicted papers appear online, on websites such as Corbett Maths and </a:t>
            </a:r>
            <a:r>
              <a:rPr lang="en-GB" dirty="0" err="1"/>
              <a:t>Onmaths</a:t>
            </a:r>
            <a:r>
              <a:rPr lang="en-GB" dirty="0"/>
              <a:t> – students should complete all of these asap, and bring any queries to their maths teacher</a:t>
            </a:r>
          </a:p>
          <a:p>
            <a:pPr fontAlgn="auto">
              <a:spcAft>
                <a:spcPts val="0"/>
              </a:spcAft>
              <a:defRPr/>
            </a:pPr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Content Placeholder 2">
            <a:extLst>
              <a:ext uri="{FF2B5EF4-FFF2-40B4-BE49-F238E27FC236}">
                <a16:creationId xmlns:a16="http://schemas.microsoft.com/office/drawing/2014/main" id="{ECCB4A82-43C7-DD21-B3A0-33E17AAFCDD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747713"/>
            <a:ext cx="6630988" cy="3765550"/>
          </a:xfrm>
        </p:spPr>
      </p:pic>
      <p:pic>
        <p:nvPicPr>
          <p:cNvPr id="20483" name="Picture 6">
            <a:extLst>
              <a:ext uri="{FF2B5EF4-FFF2-40B4-BE49-F238E27FC236}">
                <a16:creationId xmlns:a16="http://schemas.microsoft.com/office/drawing/2014/main" id="{1CF35B0A-3D7F-4E14-66D0-C698B4CBF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063" y="490538"/>
            <a:ext cx="5664200" cy="581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Content Placeholder 4">
            <a:extLst>
              <a:ext uri="{FF2B5EF4-FFF2-40B4-BE49-F238E27FC236}">
                <a16:creationId xmlns:a16="http://schemas.microsoft.com/office/drawing/2014/main" id="{8FA3AF30-3E5E-2B2D-3FF4-FE83F9391FA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95650" y="0"/>
            <a:ext cx="5886450" cy="6764338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AB971-C50D-1E8F-B685-13442B1B6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376" y="34523"/>
            <a:ext cx="10999573" cy="1293028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GB" dirty="0">
                <a:highlight>
                  <a:srgbClr val="00FFFF"/>
                </a:highlight>
              </a:rPr>
              <a:t>Why success in maths is crucial</a:t>
            </a:r>
          </a:p>
        </p:txBody>
      </p:sp>
      <p:sp>
        <p:nvSpPr>
          <p:cNvPr id="22531" name="Content Placeholder 2">
            <a:extLst>
              <a:ext uri="{FF2B5EF4-FFF2-40B4-BE49-F238E27FC236}">
                <a16:creationId xmlns:a16="http://schemas.microsoft.com/office/drawing/2014/main" id="{F964A2F9-643A-0D61-B067-9A7D37F61EE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96900" y="1252538"/>
            <a:ext cx="11337925" cy="4887912"/>
          </a:xfrm>
        </p:spPr>
        <p:txBody>
          <a:bodyPr/>
          <a:lstStyle/>
          <a:p>
            <a:r>
              <a:rPr lang="en-GB" altLang="en-US"/>
              <a:t>If you do not achieve at least a Grade 4, you will </a:t>
            </a:r>
            <a:r>
              <a:rPr lang="en-GB" altLang="en-US" b="1"/>
              <a:t>HAVE</a:t>
            </a:r>
            <a:r>
              <a:rPr lang="en-GB" altLang="en-US"/>
              <a:t> to resit your Maths GCSE at college in November. If you do not achieve at least a grade 4 in that resit exam, you will </a:t>
            </a:r>
            <a:r>
              <a:rPr lang="en-GB" altLang="en-US" b="1"/>
              <a:t>HAVE</a:t>
            </a:r>
            <a:r>
              <a:rPr lang="en-GB" altLang="en-US"/>
              <a:t> to resit it again in June. This will continue until you make the grade</a:t>
            </a:r>
          </a:p>
          <a:p>
            <a:endParaRPr lang="en-GB" altLang="en-US"/>
          </a:p>
          <a:p>
            <a:r>
              <a:rPr lang="en-GB" altLang="en-US"/>
              <a:t>Same is true for English Language</a:t>
            </a:r>
          </a:p>
          <a:p>
            <a:endParaRPr lang="en-GB" altLang="en-US"/>
          </a:p>
          <a:p>
            <a:r>
              <a:rPr lang="en-GB" altLang="en-US"/>
              <a:t>You should be aiming to at least meet your minimum target grade in each subject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9156C-1E24-AA04-1BC2-A764A93CD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3923" y="75729"/>
            <a:ext cx="8610600" cy="129302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dirty="0">
                <a:highlight>
                  <a:srgbClr val="00FFFF"/>
                </a:highlight>
              </a:rPr>
              <a:t>We are here to support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D115C2-84FB-CD29-DE75-297753308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2950" y="1498600"/>
            <a:ext cx="10515600" cy="435133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GB" sz="3200" dirty="0"/>
              <a:t>Thursday afternoon Maths Masterclass  (Week B)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sz="3200" dirty="0"/>
              <a:t>Flying Start – Every Monday and Friday 8am – 8.30am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sz="3200" dirty="0"/>
              <a:t>Easter booster classes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sz="3200" dirty="0"/>
              <a:t>Weekly </a:t>
            </a:r>
            <a:r>
              <a:rPr lang="en-GB" sz="3200" dirty="0" err="1"/>
              <a:t>Mathswatch</a:t>
            </a:r>
            <a:r>
              <a:rPr lang="en-GB" sz="3200" dirty="0"/>
              <a:t> exam papers set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sz="3200" dirty="0"/>
              <a:t>GCSE Past papers – regular practice (available from the pigeonholes in the foyer)</a:t>
            </a:r>
          </a:p>
          <a:p>
            <a:pPr fontAlgn="auto">
              <a:spcAft>
                <a:spcPts val="0"/>
              </a:spcAft>
              <a:defRPr/>
            </a:pPr>
            <a:r>
              <a:rPr lang="en-GB" sz="3200" dirty="0" err="1"/>
              <a:t>Mathswatch</a:t>
            </a:r>
            <a:r>
              <a:rPr lang="en-GB" sz="3200" dirty="0"/>
              <a:t> revision videos</a:t>
            </a:r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GB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70CE8-D55B-990C-9365-C3572389B5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0700" y="0"/>
            <a:ext cx="8610600" cy="1293028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GB" dirty="0">
                <a:highlight>
                  <a:srgbClr val="00FFFF"/>
                </a:highlight>
              </a:rPr>
              <a:t>GCSE Maths exam 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74CF3-B05C-1228-0BE4-D517C7AC4B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244" y="1130364"/>
            <a:ext cx="10660062" cy="4935537"/>
          </a:xfrm>
        </p:spPr>
        <p:txBody>
          <a:bodyPr rtlCol="0">
            <a:normAutofit/>
          </a:bodyPr>
          <a:lstStyle/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3600" dirty="0"/>
              <a:t>Paper 1(Non- Calculator)</a:t>
            </a: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3600" b="1" dirty="0"/>
              <a:t>Friday 14 May 2027 (AM)</a:t>
            </a:r>
          </a:p>
          <a:p>
            <a:pPr algn="ctr" fontAlgn="auto">
              <a:spcAft>
                <a:spcPts val="0"/>
              </a:spcAft>
              <a:defRPr/>
            </a:pPr>
            <a:endParaRPr lang="en-GB" sz="3600" dirty="0"/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3600" dirty="0"/>
              <a:t>Paper 2 (Calculator)</a:t>
            </a: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3600" b="1" dirty="0"/>
              <a:t>Thursday 27</a:t>
            </a:r>
            <a:r>
              <a:rPr lang="en-GB" sz="3600" b="1" baseline="30000" dirty="0"/>
              <a:t>th</a:t>
            </a:r>
            <a:r>
              <a:rPr lang="en-GB" sz="3600" b="1" dirty="0"/>
              <a:t> May 2027 (AM)</a:t>
            </a:r>
          </a:p>
          <a:p>
            <a:pPr algn="ctr" fontAlgn="auto">
              <a:spcAft>
                <a:spcPts val="0"/>
              </a:spcAft>
              <a:defRPr/>
            </a:pPr>
            <a:endParaRPr lang="en-GB" sz="3600" dirty="0"/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3600" dirty="0"/>
              <a:t>Paper 3 (Calculator)</a:t>
            </a:r>
          </a:p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GB" sz="3600" b="1" dirty="0"/>
              <a:t>Monday 14 June 2026 (AM)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060E1-9584-FED0-2B96-42F5604FA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246" y="173554"/>
            <a:ext cx="11286698" cy="521457"/>
          </a:xfrm>
        </p:spPr>
        <p:txBody>
          <a:bodyPr rtlCol="0"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GB" b="1" dirty="0">
                <a:highlight>
                  <a:srgbClr val="00FFFF"/>
                </a:highlight>
              </a:rPr>
              <a:t>Resources Available</a:t>
            </a:r>
          </a:p>
        </p:txBody>
      </p:sp>
      <p:pic>
        <p:nvPicPr>
          <p:cNvPr id="26627" name="Picture 3">
            <a:extLst>
              <a:ext uri="{FF2B5EF4-FFF2-40B4-BE49-F238E27FC236}">
                <a16:creationId xmlns:a16="http://schemas.microsoft.com/office/drawing/2014/main" id="{147AC8E7-8DDF-FDA4-654E-CE580F95BE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86" y="711781"/>
            <a:ext cx="2595245" cy="3718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5">
            <a:extLst>
              <a:ext uri="{FF2B5EF4-FFF2-40B4-BE49-F238E27FC236}">
                <a16:creationId xmlns:a16="http://schemas.microsoft.com/office/drawing/2014/main" id="{8EAC650D-C9D3-AFD8-9D69-29B93C496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9274" y="731836"/>
            <a:ext cx="2522029" cy="3641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3" name="TextBox 16">
            <a:extLst>
              <a:ext uri="{FF2B5EF4-FFF2-40B4-BE49-F238E27FC236}">
                <a16:creationId xmlns:a16="http://schemas.microsoft.com/office/drawing/2014/main" id="{61A82174-AB95-F39D-146E-CCC6F1D6C4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213" y="4773613"/>
            <a:ext cx="1110873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ptos" panose="020B00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ptos" panose="020B0004020202020204" pitchFamily="34" charset="0"/>
              </a:defRPr>
            </a:lvl9pPr>
          </a:lstStyle>
          <a:p>
            <a:pPr eaLnBrk="1" hangingPunct="1"/>
            <a:r>
              <a:rPr lang="en-GB" altLang="en-US" sz="2800" dirty="0"/>
              <a:t>Revision Guides and Exam </a:t>
            </a:r>
            <a:r>
              <a:rPr lang="en-GB" altLang="en-US" sz="2800" dirty="0" err="1"/>
              <a:t>Prac</a:t>
            </a:r>
            <a:r>
              <a:rPr lang="en-GB" altLang="en-US" sz="2800" dirty="0"/>
              <a:t> - £3 each.  Available from your maths teacher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D62B91-5C97-5BD0-128C-FEDB777D6F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4871" y="711781"/>
            <a:ext cx="2595245" cy="371476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A8DC9C5-5517-FF7B-B02B-E67775437E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63684" y="766228"/>
            <a:ext cx="2378998" cy="358015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Content Placeholder 4">
            <a:extLst>
              <a:ext uri="{FF2B5EF4-FFF2-40B4-BE49-F238E27FC236}">
                <a16:creationId xmlns:a16="http://schemas.microsoft.com/office/drawing/2014/main" id="{32754EFC-BCA8-F8D6-8E99-E50F4985F65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863" y="130175"/>
            <a:ext cx="9618662" cy="2154238"/>
          </a:xfrm>
        </p:spPr>
      </p:pic>
      <p:pic>
        <p:nvPicPr>
          <p:cNvPr id="27651" name="Picture 10">
            <a:extLst>
              <a:ext uri="{FF2B5EF4-FFF2-40B4-BE49-F238E27FC236}">
                <a16:creationId xmlns:a16="http://schemas.microsoft.com/office/drawing/2014/main" id="{D3D39356-AEE5-CADB-1B4B-193EBE4B37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5295900"/>
            <a:ext cx="626745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12">
            <a:extLst>
              <a:ext uri="{FF2B5EF4-FFF2-40B4-BE49-F238E27FC236}">
                <a16:creationId xmlns:a16="http://schemas.microsoft.com/office/drawing/2014/main" id="{523AF4B3-1213-81C0-1508-1D3256CA9B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3611563"/>
            <a:ext cx="4886325" cy="158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14">
            <a:extLst>
              <a:ext uri="{FF2B5EF4-FFF2-40B4-BE49-F238E27FC236}">
                <a16:creationId xmlns:a16="http://schemas.microsoft.com/office/drawing/2014/main" id="{5900B420-6F31-5238-0026-35FB72B33A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8" y="2455863"/>
            <a:ext cx="11060112" cy="97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4" name="Picture 18">
            <a:extLst>
              <a:ext uri="{FF2B5EF4-FFF2-40B4-BE49-F238E27FC236}">
                <a16:creationId xmlns:a16="http://schemas.microsoft.com/office/drawing/2014/main" id="{AC99227B-EA7E-D3EB-37EF-C78E48B60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850" y="3746500"/>
            <a:ext cx="3154363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F06B751D-0396-A423-8546-0F554A71E4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pic>
        <p:nvPicPr>
          <p:cNvPr id="28675" name="Content Placeholder 4">
            <a:extLst>
              <a:ext uri="{FF2B5EF4-FFF2-40B4-BE49-F238E27FC236}">
                <a16:creationId xmlns:a16="http://schemas.microsoft.com/office/drawing/2014/main" id="{EE5EFB78-E6D2-57AE-F22D-F6E28111342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342"/>
          <a:stretch>
            <a:fillRect/>
          </a:stretch>
        </p:blipFill>
        <p:spPr>
          <a:xfrm>
            <a:off x="-404813" y="-231775"/>
            <a:ext cx="13001626" cy="6681788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</TotalTime>
  <Words>552</Words>
  <Application>Microsoft Office PowerPoint</Application>
  <PresentationFormat>Widescreen</PresentationFormat>
  <Paragraphs>67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Aptos</vt:lpstr>
      <vt:lpstr>Aptos Display</vt:lpstr>
      <vt:lpstr>Arial</vt:lpstr>
      <vt:lpstr>Office Theme</vt:lpstr>
      <vt:lpstr>Mathematics</vt:lpstr>
      <vt:lpstr>What is Involved?</vt:lpstr>
      <vt:lpstr>Exam Structure</vt:lpstr>
      <vt:lpstr>Barriers To Success</vt:lpstr>
      <vt:lpstr>Barriers To Success</vt:lpstr>
      <vt:lpstr>Mathswatch AQA Papers</vt:lpstr>
      <vt:lpstr>MOCK EXAMS</vt:lpstr>
      <vt:lpstr>PowerPoint Presentation</vt:lpstr>
      <vt:lpstr>PowerPoint Presentation</vt:lpstr>
      <vt:lpstr>Why success in maths is crucial</vt:lpstr>
      <vt:lpstr>We are here to support you!</vt:lpstr>
      <vt:lpstr>GCSE Maths exam dates</vt:lpstr>
      <vt:lpstr>Resources Available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BaggottK</dc:creator>
  <cp:lastModifiedBy>BlackhamS</cp:lastModifiedBy>
  <cp:revision>10</cp:revision>
  <dcterms:created xsi:type="dcterms:W3CDTF">2025-09-20T15:56:04Z</dcterms:created>
  <dcterms:modified xsi:type="dcterms:W3CDTF">2026-09-23T20:39:16Z</dcterms:modified>
</cp:coreProperties>
</file>