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8" r:id="rId5"/>
    <p:sldId id="270" r:id="rId6"/>
    <p:sldId id="271" r:id="rId7"/>
    <p:sldId id="272" r:id="rId8"/>
    <p:sldId id="269" r:id="rId9"/>
    <p:sldId id="273" r:id="rId1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CA4C"/>
    <a:srgbClr val="17878D"/>
    <a:srgbClr val="AFFCF6"/>
    <a:srgbClr val="1DA5AD"/>
    <a:srgbClr val="000000"/>
    <a:srgbClr val="1C061C"/>
    <a:srgbClr val="CCCCFF"/>
    <a:srgbClr val="E8D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33443-025A-4BBD-84F4-9F62DC12510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35534-E4C6-482D-8203-36CD62E29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195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Utilises knowledge associated with other subject areas: History, Religious Studies, Sociology, Science…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Always been seen as teaching skills that are integral to success in other subjects and the wider world!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Broadening of the curriculum - Increased the pressures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35534-E4C6-482D-8203-36CD62E29BA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255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35534-E4C6-482D-8203-36CD62E29BA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550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35534-E4C6-482D-8203-36CD62E29BA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25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35534-E4C6-482D-8203-36CD62E29BA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255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D170-8A23-4246-A2AC-67F14EA4B97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50F8-E4F8-4DDB-85AB-6F7219E412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592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D170-8A23-4246-A2AC-67F14EA4B97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50F8-E4F8-4DDB-85AB-6F7219E412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786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D170-8A23-4246-A2AC-67F14EA4B97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50F8-E4F8-4DDB-85AB-6F7219E412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591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D170-8A23-4246-A2AC-67F14EA4B97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50F8-E4F8-4DDB-85AB-6F7219E412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969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D170-8A23-4246-A2AC-67F14EA4B97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50F8-E4F8-4DDB-85AB-6F7219E412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58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D170-8A23-4246-A2AC-67F14EA4B97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50F8-E4F8-4DDB-85AB-6F7219E412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229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D170-8A23-4246-A2AC-67F14EA4B97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50F8-E4F8-4DDB-85AB-6F7219E412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34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D170-8A23-4246-A2AC-67F14EA4B97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50F8-E4F8-4DDB-85AB-6F7219E412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45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D170-8A23-4246-A2AC-67F14EA4B97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50F8-E4F8-4DDB-85AB-6F7219E412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97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D170-8A23-4246-A2AC-67F14EA4B97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50F8-E4F8-4DDB-85AB-6F7219E412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80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D170-8A23-4246-A2AC-67F14EA4B97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50F8-E4F8-4DDB-85AB-6F7219E412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036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5D170-8A23-4246-A2AC-67F14EA4B97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050F8-E4F8-4DDB-85AB-6F7219E412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42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" y="9106"/>
            <a:ext cx="9611212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675" y="-75054"/>
            <a:ext cx="9703474" cy="693305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100584" y="-690417"/>
            <a:ext cx="12537989" cy="17054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>
                <a:solidFill>
                  <a:srgbClr val="FFFF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GCSE English Language and Literature</a:t>
            </a:r>
          </a:p>
        </p:txBody>
      </p:sp>
      <p:pic>
        <p:nvPicPr>
          <p:cNvPr id="10" name="Pictur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5061784"/>
            <a:ext cx="2905458" cy="13158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ounded Rectangle 10"/>
          <p:cNvSpPr/>
          <p:nvPr/>
        </p:nvSpPr>
        <p:spPr>
          <a:xfrm>
            <a:off x="139851" y="9106"/>
            <a:ext cx="12052149" cy="1695995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150" y="1844419"/>
            <a:ext cx="1439020" cy="193548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rot="21226873">
            <a:off x="428078" y="2101694"/>
            <a:ext cx="1378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SCIENCE</a:t>
            </a:r>
          </a:p>
        </p:txBody>
      </p:sp>
      <p:pic>
        <p:nvPicPr>
          <p:cNvPr id="23" name="Picture 2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3990">
            <a:off x="247680" y="2695654"/>
            <a:ext cx="1283024" cy="170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296709">
            <a:off x="453761" y="3487128"/>
            <a:ext cx="1367566" cy="187612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20286269">
            <a:off x="245183" y="2865587"/>
            <a:ext cx="1304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D4CA4C"/>
                </a:solidFill>
              </a:rPr>
              <a:t>HISTORY</a:t>
            </a:r>
          </a:p>
        </p:txBody>
      </p:sp>
      <p:sp>
        <p:nvSpPr>
          <p:cNvPr id="24" name="TextBox 23"/>
          <p:cNvSpPr txBox="1"/>
          <p:nvPr/>
        </p:nvSpPr>
        <p:spPr>
          <a:xfrm rot="793907">
            <a:off x="629433" y="3823264"/>
            <a:ext cx="1421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RELIGIOUS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EDUCATION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40549" y="1064498"/>
            <a:ext cx="7570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FF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Importance of our broad English Curriculum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9547">
            <a:off x="9180809" y="1133850"/>
            <a:ext cx="3264931" cy="2827062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909" y="4005456"/>
            <a:ext cx="1649177" cy="117916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7453">
            <a:off x="224201" y="5481007"/>
            <a:ext cx="3157898" cy="157895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622640" y="5918429"/>
            <a:ext cx="452075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chemeClr val="bg1"/>
                </a:solidFill>
              </a:rPr>
              <a:t>What’s really involved?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662CA5-0178-1C81-BDCB-4FE4FC505F0A}"/>
              </a:ext>
            </a:extLst>
          </p:cNvPr>
          <p:cNvSpPr txBox="1"/>
          <p:nvPr/>
        </p:nvSpPr>
        <p:spPr>
          <a:xfrm>
            <a:off x="2183287" y="1886873"/>
            <a:ext cx="70338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FF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Developing wider literacy and grammar skills  - to help students access content across all subject areas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4A40F0-E83C-CF10-2574-4CB2EF69C25D}"/>
              </a:ext>
            </a:extLst>
          </p:cNvPr>
          <p:cNvSpPr txBox="1"/>
          <p:nvPr/>
        </p:nvSpPr>
        <p:spPr>
          <a:xfrm>
            <a:off x="2229626" y="3019917"/>
            <a:ext cx="73365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b="1" dirty="0">
              <a:solidFill>
                <a:srgbClr val="FFFF00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FF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Building skills linked to success outside of school – oracy and reading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30EA98-EE9E-AC3B-E26D-93ACF285DF05}"/>
              </a:ext>
            </a:extLst>
          </p:cNvPr>
          <p:cNvSpPr txBox="1"/>
          <p:nvPr/>
        </p:nvSpPr>
        <p:spPr>
          <a:xfrm>
            <a:off x="2273202" y="4625958"/>
            <a:ext cx="6509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FF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Also have subject specific content to cover for two GCSE subjects</a:t>
            </a:r>
          </a:p>
        </p:txBody>
      </p:sp>
    </p:spTree>
    <p:extLst>
      <p:ext uri="{BB962C8B-B14F-4D97-AF65-F5344CB8AC3E}">
        <p14:creationId xmlns:p14="http://schemas.microsoft.com/office/powerpoint/2010/main" val="873758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611212" cy="6858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788" y="0"/>
            <a:ext cx="9611212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-232945" y="-828540"/>
            <a:ext cx="12537989" cy="17054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>
                <a:solidFill>
                  <a:srgbClr val="FFFF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GCSE English Language and Literature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1673" y="880498"/>
            <a:ext cx="36624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srgbClr val="FFFF00"/>
                </a:solidFill>
              </a:rPr>
              <a:t>Did you know?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762" y="4198645"/>
            <a:ext cx="1271312" cy="1786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656" y="3396454"/>
            <a:ext cx="1259379" cy="1788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060" y="2822282"/>
            <a:ext cx="1287343" cy="1814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8064" y="2260587"/>
            <a:ext cx="1225339" cy="18116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37731" y="5909586"/>
            <a:ext cx="1824456" cy="923330"/>
          </a:xfrm>
          <a:prstGeom prst="rec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>
              <a:buAutoNum type="arabicPlain" startAt="4"/>
            </a:pPr>
            <a:r>
              <a:rPr lang="en-GB" b="1" dirty="0">
                <a:solidFill>
                  <a:schemeClr val="tx1"/>
                </a:solidFill>
              </a:rPr>
              <a:t>Exam Papers: </a:t>
            </a: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2 Language</a:t>
            </a: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2 Literature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65201" y="5117949"/>
            <a:ext cx="1047362" cy="830997"/>
          </a:xfrm>
          <a:prstGeom prst="rec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4 Academic Essays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34009" y="4449465"/>
            <a:ext cx="1492497" cy="738664"/>
          </a:xfrm>
          <a:prstGeom prst="rec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15 Poems (including </a:t>
            </a: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Pre-19</a:t>
            </a:r>
            <a:r>
              <a:rPr lang="en-GB" sz="1400" b="1" baseline="30000" dirty="0">
                <a:solidFill>
                  <a:schemeClr val="tx1"/>
                </a:solidFill>
              </a:rPr>
              <a:t>th</a:t>
            </a:r>
            <a:r>
              <a:rPr lang="en-GB" sz="1400" b="1" dirty="0">
                <a:solidFill>
                  <a:schemeClr val="tx1"/>
                </a:solidFill>
              </a:rPr>
              <a:t> Century)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82494" y="4054406"/>
            <a:ext cx="1309207" cy="584776"/>
          </a:xfrm>
          <a:prstGeom prst="rec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Shakespeare Text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706" y="1732122"/>
            <a:ext cx="1423557" cy="21848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2" name="TextBox 31"/>
          <p:cNvSpPr txBox="1"/>
          <p:nvPr/>
        </p:nvSpPr>
        <p:spPr>
          <a:xfrm>
            <a:off x="4775933" y="3503695"/>
            <a:ext cx="1384985" cy="646331"/>
          </a:xfrm>
          <a:prstGeom prst="rec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Pre-19</a:t>
            </a:r>
            <a:r>
              <a:rPr lang="en-GB" baseline="30000" dirty="0"/>
              <a:t>th</a:t>
            </a:r>
            <a:r>
              <a:rPr lang="en-GB" dirty="0"/>
              <a:t> Century text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367" y="2214894"/>
            <a:ext cx="1286452" cy="197519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061362" y="4047555"/>
            <a:ext cx="1338939" cy="646331"/>
          </a:xfrm>
          <a:prstGeom prst="rec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20</a:t>
            </a:r>
            <a:r>
              <a:rPr lang="en-GB" baseline="30000" dirty="0"/>
              <a:t>th</a:t>
            </a:r>
            <a:r>
              <a:rPr lang="en-GB" dirty="0"/>
              <a:t> Century Text</a:t>
            </a:r>
          </a:p>
        </p:txBody>
      </p:sp>
      <p:pic>
        <p:nvPicPr>
          <p:cNvPr id="42" name="Picture 41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8" t="14712" r="39927" b="15170"/>
          <a:stretch/>
        </p:blipFill>
        <p:spPr bwMode="auto">
          <a:xfrm>
            <a:off x="7410323" y="2813359"/>
            <a:ext cx="1378162" cy="1705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7390764" y="4471618"/>
            <a:ext cx="1527836" cy="1477328"/>
          </a:xfrm>
          <a:prstGeom prst="rec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Analysing extracts from unseen texts – fiction and non-fiction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380" y="4610240"/>
            <a:ext cx="1594152" cy="137459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9720215" y="5741406"/>
            <a:ext cx="1432411" cy="646331"/>
          </a:xfrm>
          <a:prstGeom prst="rec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Non-fiction Writing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2"/>
          <a:srcRect l="19337" r="14993"/>
          <a:stretch/>
        </p:blipFill>
        <p:spPr>
          <a:xfrm>
            <a:off x="8812258" y="3359676"/>
            <a:ext cx="994998" cy="1754372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8832191" y="5114048"/>
            <a:ext cx="1102563" cy="646331"/>
          </a:xfrm>
          <a:prstGeom prst="rec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Creative Writing</a:t>
            </a:r>
          </a:p>
        </p:txBody>
      </p:sp>
      <p:pic>
        <p:nvPicPr>
          <p:cNvPr id="39" name="Picture 38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14" y="5277641"/>
            <a:ext cx="2109062" cy="1287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" name="Picture 43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53" y="968958"/>
            <a:ext cx="1597233" cy="2278362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/>
          <p:cNvSpPr txBox="1"/>
          <p:nvPr/>
        </p:nvSpPr>
        <p:spPr>
          <a:xfrm>
            <a:off x="-723894" y="1232914"/>
            <a:ext cx="39151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All </a:t>
            </a:r>
          </a:p>
          <a:p>
            <a:pPr algn="ctr"/>
            <a:r>
              <a:rPr lang="en-GB" sz="3600" dirty="0">
                <a:solidFill>
                  <a:schemeClr val="bg1"/>
                </a:solidFill>
              </a:rPr>
              <a:t>closed </a:t>
            </a:r>
          </a:p>
          <a:p>
            <a:pPr algn="ctr"/>
            <a:r>
              <a:rPr lang="en-GB" sz="3600" dirty="0">
                <a:solidFill>
                  <a:schemeClr val="bg1"/>
                </a:solidFill>
              </a:rPr>
              <a:t>book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79391" y="1165202"/>
            <a:ext cx="2494514" cy="2494514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10241339" y="1756258"/>
            <a:ext cx="993030" cy="1200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FFFF00"/>
                </a:solidFill>
              </a:rPr>
              <a:t>MOCK </a:t>
            </a:r>
          </a:p>
          <a:p>
            <a:r>
              <a:rPr lang="en-GB" sz="2400" b="1" dirty="0">
                <a:solidFill>
                  <a:srgbClr val="FFFF00"/>
                </a:solidFill>
              </a:rPr>
              <a:t>EXAM </a:t>
            </a:r>
          </a:p>
          <a:p>
            <a:r>
              <a:rPr lang="en-GB" sz="2400" b="1" dirty="0">
                <a:solidFill>
                  <a:srgbClr val="FFFF00"/>
                </a:solidFill>
              </a:rPr>
              <a:t>CYCLE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03E47-6A74-469D-CCF4-3BAA300A1BC4}"/>
              </a:ext>
            </a:extLst>
          </p:cNvPr>
          <p:cNvSpPr txBox="1"/>
          <p:nvPr/>
        </p:nvSpPr>
        <p:spPr>
          <a:xfrm>
            <a:off x="1748980" y="1483851"/>
            <a:ext cx="2012098" cy="369332"/>
          </a:xfrm>
          <a:prstGeom prst="rec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7 and a half hours</a:t>
            </a:r>
          </a:p>
        </p:txBody>
      </p:sp>
    </p:spTree>
    <p:extLst>
      <p:ext uri="{BB962C8B-B14F-4D97-AF65-F5344CB8AC3E}">
        <p14:creationId xmlns:p14="http://schemas.microsoft.com/office/powerpoint/2010/main" val="4256558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611212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737" y="-10026"/>
            <a:ext cx="9625263" cy="686802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-852710"/>
            <a:ext cx="12537989" cy="17054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>
                <a:solidFill>
                  <a:srgbClr val="FFFF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GCSE English Language and Literature</a:t>
            </a:r>
          </a:p>
        </p:txBody>
      </p:sp>
      <p:pic>
        <p:nvPicPr>
          <p:cNvPr id="10" name="Pictur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920" y="5337759"/>
            <a:ext cx="2109062" cy="1287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2270867" y="771315"/>
            <a:ext cx="10515600" cy="1325563"/>
          </a:xfrm>
        </p:spPr>
        <p:txBody>
          <a:bodyPr/>
          <a:lstStyle/>
          <a:p>
            <a:r>
              <a:rPr lang="en-GB" b="1" u="sng" dirty="0">
                <a:solidFill>
                  <a:srgbClr val="FFFF00"/>
                </a:solidFill>
                <a:latin typeface="Avenir Black"/>
                <a:cs typeface="Avenir Black"/>
              </a:rPr>
              <a:t>Biggest Barriers to Success: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48" y="3672469"/>
            <a:ext cx="3596105" cy="2998374"/>
          </a:xfrm>
          <a:prstGeom prst="rect">
            <a:avLst/>
          </a:prstGeom>
        </p:spPr>
      </p:pic>
      <p:sp>
        <p:nvSpPr>
          <p:cNvPr id="31" name="Content Placeholder 2"/>
          <p:cNvSpPr>
            <a:spLocks noGrp="1"/>
          </p:cNvSpPr>
          <p:nvPr>
            <p:ph idx="1"/>
          </p:nvPr>
        </p:nvSpPr>
        <p:spPr>
          <a:xfrm>
            <a:off x="3539221" y="1924801"/>
            <a:ext cx="8154738" cy="359220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Wingdings" charset="2"/>
              <a:buChar char="Ø"/>
            </a:pPr>
            <a:r>
              <a:rPr lang="en-GB" b="1" dirty="0">
                <a:solidFill>
                  <a:srgbClr val="FFFF00"/>
                </a:solidFill>
              </a:rPr>
              <a:t>Dealing with the increased amount of content across Language and Literature</a:t>
            </a:r>
          </a:p>
          <a:p>
            <a:pPr>
              <a:lnSpc>
                <a:spcPct val="110000"/>
              </a:lnSpc>
              <a:buFont typeface="Wingdings" charset="2"/>
              <a:buChar char="Ø"/>
            </a:pPr>
            <a:r>
              <a:rPr lang="en-GB" b="1" dirty="0">
                <a:solidFill>
                  <a:srgbClr val="FFFF00"/>
                </a:solidFill>
              </a:rPr>
              <a:t>Remembering plot, character and finer details across all GCSE Literature texts</a:t>
            </a:r>
          </a:p>
          <a:p>
            <a:pPr>
              <a:lnSpc>
                <a:spcPct val="70000"/>
              </a:lnSpc>
              <a:buFont typeface="Wingdings" charset="2"/>
              <a:buChar char="Ø"/>
            </a:pPr>
            <a:r>
              <a:rPr lang="en-GB" b="1" dirty="0">
                <a:solidFill>
                  <a:srgbClr val="FFFF00"/>
                </a:solidFill>
              </a:rPr>
              <a:t>Poetry - both the anthology and unseen</a:t>
            </a:r>
          </a:p>
          <a:p>
            <a:pPr>
              <a:lnSpc>
                <a:spcPct val="70000"/>
              </a:lnSpc>
              <a:buFont typeface="Wingdings" charset="2"/>
              <a:buChar char="Ø"/>
            </a:pPr>
            <a:r>
              <a:rPr lang="en-GB" b="1" dirty="0">
                <a:solidFill>
                  <a:srgbClr val="FFFF00"/>
                </a:solidFill>
              </a:rPr>
              <a:t>Learning the expectations of each question</a:t>
            </a:r>
          </a:p>
          <a:p>
            <a:pPr>
              <a:lnSpc>
                <a:spcPct val="70000"/>
              </a:lnSpc>
              <a:buFont typeface="Wingdings" charset="2"/>
              <a:buChar char="Ø"/>
            </a:pPr>
            <a:r>
              <a:rPr lang="en-GB" b="1" dirty="0">
                <a:solidFill>
                  <a:srgbClr val="FFFF00"/>
                </a:solidFill>
              </a:rPr>
              <a:t>Time management</a:t>
            </a:r>
          </a:p>
          <a:p>
            <a:pPr>
              <a:lnSpc>
                <a:spcPct val="70000"/>
              </a:lnSpc>
              <a:buFont typeface="Wingdings" charset="2"/>
              <a:buChar char="Ø"/>
            </a:pPr>
            <a:endParaRPr lang="en-GB" dirty="0"/>
          </a:p>
          <a:p>
            <a:pPr>
              <a:lnSpc>
                <a:spcPct val="70000"/>
              </a:lnSpc>
              <a:buFont typeface="Wingdings" charset="2"/>
              <a:buChar char="Ø"/>
            </a:pPr>
            <a:endParaRPr lang="en-GB" dirty="0"/>
          </a:p>
          <a:p>
            <a:pPr>
              <a:lnSpc>
                <a:spcPct val="70000"/>
              </a:lnSpc>
              <a:buFont typeface="Wingdings" charset="2"/>
              <a:buChar char="Ø"/>
            </a:pPr>
            <a:r>
              <a:rPr lang="en-GB" sz="3600" b="1" dirty="0"/>
              <a:t>How do I revise for English?</a:t>
            </a:r>
          </a:p>
          <a:p>
            <a:pPr>
              <a:buFont typeface="Wingdings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2161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535485" y="-717"/>
            <a:ext cx="9611212" cy="69700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535485" y="-716"/>
            <a:ext cx="12764583" cy="6858000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727" y="156706"/>
            <a:ext cx="3030481" cy="17915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7512" y="5194524"/>
            <a:ext cx="3749049" cy="18067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1564450" y="90142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002060"/>
                </a:solidFill>
                <a:latin typeface="Avenir Black"/>
                <a:cs typeface="Avenir Black"/>
              </a:rPr>
              <a:t>Support to Overcome Barriers: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85055" y="2880219"/>
            <a:ext cx="4206945" cy="2444165"/>
          </a:xfrm>
          <a:prstGeom prst="roundRect">
            <a:avLst/>
          </a:prstGeom>
          <a:solidFill>
            <a:srgbClr val="AFFCF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179616" y="2991484"/>
            <a:ext cx="3836080" cy="22775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lang="en-GB" sz="2400" b="1" dirty="0">
                <a:solidFill>
                  <a:srgbClr val="7030A0"/>
                </a:solidFill>
                <a:latin typeface="Century Gothic" panose="020B0502020202020204"/>
              </a:rPr>
              <a:t>Unique to OSCA:</a:t>
            </a:r>
          </a:p>
          <a:p>
            <a:pPr marL="285750" lvl="0" indent="-285750" algn="ctr" defTabSz="457200"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7030A0"/>
                </a:solidFill>
                <a:latin typeface="Century Gothic" panose="020B0502020202020204"/>
              </a:rPr>
              <a:t>Approaches</a:t>
            </a:r>
          </a:p>
          <a:p>
            <a:pPr marL="285750" lvl="0" indent="-285750" algn="ctr" defTabSz="457200"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7030A0"/>
                </a:solidFill>
                <a:latin typeface="Century Gothic" panose="020B0502020202020204"/>
              </a:rPr>
              <a:t>Expert knowledge – rote learn</a:t>
            </a:r>
          </a:p>
          <a:p>
            <a:pPr marL="285750" lvl="0" indent="-285750" algn="ctr" defTabSz="457200"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7030A0"/>
                </a:solidFill>
                <a:latin typeface="Century Gothic" panose="020B0502020202020204"/>
              </a:rPr>
              <a:t>Stepping stone assessments</a:t>
            </a:r>
          </a:p>
          <a:p>
            <a:pPr lvl="0" algn="ctr" defTabSz="457200">
              <a:defRPr/>
            </a:pPr>
            <a:endParaRPr lang="en-GB" b="1" dirty="0">
              <a:solidFill>
                <a:srgbClr val="17878D"/>
              </a:solidFill>
              <a:latin typeface="Century Gothic" panose="020B0502020202020204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0142"/>
            <a:ext cx="1597526" cy="11664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4CEE44-1FFE-1796-F211-2F3EE1858471}"/>
              </a:ext>
            </a:extLst>
          </p:cNvPr>
          <p:cNvSpPr/>
          <p:nvPr/>
        </p:nvSpPr>
        <p:spPr>
          <a:xfrm>
            <a:off x="-41710" y="1347428"/>
            <a:ext cx="796955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457200">
              <a:buAutoNum type="arabicPeriod"/>
              <a:defRPr/>
            </a:pPr>
            <a:r>
              <a:rPr lang="en-GB" sz="2400" b="1" dirty="0">
                <a:solidFill>
                  <a:srgbClr val="FFFF00"/>
                </a:solidFill>
                <a:latin typeface="Century Gothic" panose="020B0502020202020204"/>
              </a:rPr>
              <a:t>Learn the ‘OSCA approach’ to every exam question – they work!</a:t>
            </a:r>
          </a:p>
          <a:p>
            <a:pPr marL="457200" lvl="0" indent="-457200" defTabSz="457200">
              <a:buAutoNum type="arabicPeriod"/>
              <a:defRPr/>
            </a:pPr>
            <a:r>
              <a:rPr lang="en-GB" sz="2400" b="1" dirty="0">
                <a:solidFill>
                  <a:srgbClr val="FFFF00"/>
                </a:solidFill>
                <a:latin typeface="Century Gothic" panose="020B0502020202020204"/>
              </a:rPr>
              <a:t>Re-read Literature texts – content heavy.</a:t>
            </a:r>
          </a:p>
          <a:p>
            <a:pPr marL="457200" lvl="0" indent="-457200" defTabSz="457200">
              <a:buAutoNum type="arabicPeriod"/>
              <a:defRPr/>
            </a:pPr>
            <a:r>
              <a:rPr lang="en-GB" sz="2400" b="1" dirty="0">
                <a:solidFill>
                  <a:srgbClr val="FFFF00"/>
                </a:solidFill>
                <a:latin typeface="Century Gothic" panose="020B0502020202020204"/>
              </a:rPr>
              <a:t>Additional independent research and notes – including online materials accessed through website/ foyer.</a:t>
            </a:r>
          </a:p>
          <a:p>
            <a:pPr marL="457200" lvl="0" indent="-457200" defTabSz="457200">
              <a:buAutoNum type="arabicPeriod"/>
              <a:defRPr/>
            </a:pPr>
            <a:r>
              <a:rPr lang="en-GB" sz="2400" b="1" dirty="0">
                <a:solidFill>
                  <a:srgbClr val="FFFF00"/>
                </a:solidFill>
                <a:latin typeface="Century Gothic" panose="020B0502020202020204"/>
              </a:rPr>
              <a:t>Complete homework/revision tasks – teachers will also mark any additional exam responses that students attempt!</a:t>
            </a:r>
          </a:p>
          <a:p>
            <a:pPr marL="457200" lvl="0" indent="-457200" defTabSz="457200">
              <a:buAutoNum type="arabicPeriod"/>
              <a:defRPr/>
            </a:pPr>
            <a:r>
              <a:rPr lang="en-GB" sz="2400" b="1" dirty="0">
                <a:solidFill>
                  <a:srgbClr val="FFFF00"/>
                </a:solidFill>
                <a:latin typeface="Century Gothic" panose="020B0502020202020204"/>
              </a:rPr>
              <a:t>Ask for additional resources that you can work through at home with parental support, if needed.</a:t>
            </a:r>
          </a:p>
          <a:p>
            <a:pPr marL="457200" lvl="0" indent="-457200" defTabSz="457200">
              <a:buAutoNum type="arabicPeriod"/>
              <a:defRPr/>
            </a:pPr>
            <a:r>
              <a:rPr lang="en-GB" sz="2400" b="1" dirty="0">
                <a:solidFill>
                  <a:srgbClr val="FFFF00"/>
                </a:solidFill>
                <a:latin typeface="Century Gothic" panose="020B0502020202020204"/>
              </a:rPr>
              <a:t>Attend any extra intervention or 1:1 sessions – revise early!</a:t>
            </a:r>
          </a:p>
          <a:p>
            <a:pPr marL="457200" lvl="0" indent="-457200" defTabSz="457200">
              <a:buAutoNum type="arabicPeriod"/>
              <a:defRPr/>
            </a:pPr>
            <a:r>
              <a:rPr lang="en-GB" sz="2400" b="1" dirty="0">
                <a:solidFill>
                  <a:srgbClr val="FFFF00"/>
                </a:solidFill>
                <a:latin typeface="Century Gothic" panose="020B0502020202020204"/>
              </a:rPr>
              <a:t>Take stepping stone assessments seriously.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B2877-F2B8-0EE6-67CD-C8336F8305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4096" y="2012162"/>
            <a:ext cx="1307120" cy="97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82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11212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234" y="0"/>
            <a:ext cx="9611212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2191"/>
          <a:stretch/>
        </p:blipFill>
        <p:spPr>
          <a:xfrm>
            <a:off x="5537816" y="2956228"/>
            <a:ext cx="6574318" cy="37809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585317" y="1112994"/>
            <a:ext cx="5380845" cy="163121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FFFFFF"/>
                </a:solidFill>
                <a:latin typeface="Avenir Black"/>
                <a:cs typeface="Avenir Black"/>
              </a:rPr>
              <a:t>Grade 9 Vocabulary encompasses: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000" b="1" dirty="0">
                <a:solidFill>
                  <a:srgbClr val="FFFFFF"/>
                </a:solidFill>
                <a:latin typeface="Avenir Black"/>
                <a:cs typeface="Avenir Black"/>
              </a:rPr>
              <a:t>Vocabulary linked to </a:t>
            </a:r>
            <a:r>
              <a:rPr lang="en-US" sz="2000" b="1" dirty="0">
                <a:solidFill>
                  <a:srgbClr val="FFFF00"/>
                </a:solidFill>
                <a:latin typeface="Avenir Black"/>
                <a:cs typeface="Avenir Black"/>
              </a:rPr>
              <a:t>history 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000" b="1" dirty="0">
                <a:solidFill>
                  <a:srgbClr val="FFFFFF"/>
                </a:solidFill>
                <a:latin typeface="Avenir Black"/>
                <a:cs typeface="Avenir Black"/>
              </a:rPr>
              <a:t>Vocabulary linked to </a:t>
            </a:r>
            <a:r>
              <a:rPr lang="en-US" sz="2000" b="1" dirty="0">
                <a:solidFill>
                  <a:srgbClr val="FFFF00"/>
                </a:solidFill>
                <a:latin typeface="Avenir Black"/>
                <a:cs typeface="Avenir Black"/>
              </a:rPr>
              <a:t>sociology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000" b="1" dirty="0">
                <a:solidFill>
                  <a:srgbClr val="FFFFFF"/>
                </a:solidFill>
                <a:latin typeface="Avenir Black"/>
                <a:cs typeface="Avenir Black"/>
              </a:rPr>
              <a:t>Vocabulary linked to </a:t>
            </a:r>
            <a:r>
              <a:rPr lang="en-US" sz="2000" b="1" dirty="0">
                <a:solidFill>
                  <a:srgbClr val="FFFF00"/>
                </a:solidFill>
                <a:latin typeface="Avenir Black"/>
                <a:cs typeface="Avenir Black"/>
              </a:rPr>
              <a:t>science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000" b="1" dirty="0">
                <a:solidFill>
                  <a:srgbClr val="FFFFFF"/>
                </a:solidFill>
                <a:latin typeface="Avenir Black"/>
                <a:cs typeface="Avenir Black"/>
              </a:rPr>
              <a:t>Vocabulary linked to </a:t>
            </a:r>
            <a:r>
              <a:rPr lang="en-US" sz="2000" b="1" dirty="0">
                <a:solidFill>
                  <a:srgbClr val="FFFF00"/>
                </a:solidFill>
                <a:latin typeface="Avenir Black"/>
                <a:cs typeface="Avenir Black"/>
              </a:rPr>
              <a:t>religious education</a:t>
            </a:r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335" y="198239"/>
            <a:ext cx="1603268" cy="9147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13085" y="198239"/>
            <a:ext cx="4940419" cy="655564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tx1"/>
                </a:solidFill>
                <a:latin typeface="Avenir Black"/>
                <a:cs typeface="Avenir Black"/>
              </a:rPr>
              <a:t>Expert Knowledge:</a:t>
            </a:r>
          </a:p>
          <a:p>
            <a:pPr algn="ctr"/>
            <a:endParaRPr lang="en-US" sz="2800" b="1" u="sng" dirty="0">
              <a:solidFill>
                <a:schemeClr val="tx1"/>
              </a:solidFill>
              <a:latin typeface="Avenir Black"/>
              <a:cs typeface="Avenir Black"/>
            </a:endParaRPr>
          </a:p>
          <a:p>
            <a:pPr marL="285750" indent="-285750">
              <a:buFont typeface="Wingdings" charset="2"/>
              <a:buChar char="ü"/>
            </a:pPr>
            <a:r>
              <a:rPr lang="en-US" sz="2400" b="1" dirty="0">
                <a:solidFill>
                  <a:schemeClr val="tx1"/>
                </a:solidFill>
                <a:latin typeface="Avenir Black"/>
                <a:cs typeface="Avenir Black"/>
              </a:rPr>
              <a:t>Written by OSCA teachers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400" b="1" dirty="0">
                <a:solidFill>
                  <a:schemeClr val="tx1"/>
                </a:solidFill>
                <a:latin typeface="Avenir Black"/>
                <a:cs typeface="Avenir Black"/>
              </a:rPr>
              <a:t>Links to exam specification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400" b="1" dirty="0">
                <a:solidFill>
                  <a:schemeClr val="tx1"/>
                </a:solidFill>
                <a:latin typeface="Avenir Black"/>
                <a:cs typeface="Avenir Black"/>
              </a:rPr>
              <a:t>Unique and sophisticated engagement with the texts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2400" b="1" dirty="0">
                <a:solidFill>
                  <a:schemeClr val="tx1"/>
                </a:solidFill>
                <a:latin typeface="Avenir Black"/>
                <a:cs typeface="Avenir Black"/>
              </a:rPr>
              <a:t>Challenges students to consider the text’s position in relation to the wider world</a:t>
            </a:r>
          </a:p>
          <a:p>
            <a:endParaRPr lang="en-US" sz="2800" b="1" dirty="0">
              <a:solidFill>
                <a:schemeClr val="tx1"/>
              </a:solidFill>
              <a:latin typeface="Avenir Black"/>
              <a:cs typeface="Avenir Black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Avenir Black"/>
                <a:cs typeface="Avenir Black"/>
              </a:rPr>
              <a:t>Can you: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rgbClr val="7030A0"/>
                </a:solidFill>
                <a:latin typeface="Avenir Black"/>
                <a:cs typeface="Avenir Black"/>
              </a:rPr>
              <a:t>Ask students about their expert knowledge.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rgbClr val="7030A0"/>
                </a:solidFill>
                <a:latin typeface="Avenir Black"/>
                <a:cs typeface="Avenir Black"/>
              </a:rPr>
              <a:t>Help students to rote learn this? Every detail matters!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rgbClr val="7030A0"/>
                </a:solidFill>
                <a:latin typeface="Avenir Black"/>
                <a:cs typeface="Avenir Black"/>
              </a:rPr>
              <a:t>Test students at home.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A24F7E-9E9B-2460-C5FB-D6C0D8F08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6684" y="198239"/>
            <a:ext cx="1307120" cy="97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464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11212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342" y="0"/>
            <a:ext cx="12274683" cy="6887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42135">
            <a:off x="-1972324" y="33706"/>
            <a:ext cx="7244505" cy="18421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032A1A-3B2D-4834-B828-B795CA889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" y="3184002"/>
            <a:ext cx="1529352" cy="196992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C61F8C7-0DCA-4611-A6E0-640C6ADE8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6563" y="3184002"/>
            <a:ext cx="1593131" cy="19448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23E0AA8-6FA1-4E3A-BDD9-02CEF53F20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7211" y="3198802"/>
            <a:ext cx="1529352" cy="19365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24B98FC-8601-414D-9A64-55084AEA2D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1805" y="3198801"/>
            <a:ext cx="1534523" cy="19448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4B80AF-4113-D3DA-A9F1-4891BBB0CB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304599">
            <a:off x="6937818" y="2231748"/>
            <a:ext cx="1938301" cy="27025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EB4D03-A211-4C08-DA00-F13E48C9F4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929437">
            <a:off x="6504814" y="4355056"/>
            <a:ext cx="1646998" cy="23905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4CDC4B-A556-8ADD-7488-4B305D22F9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91521">
            <a:off x="8875080" y="2322876"/>
            <a:ext cx="1899056" cy="24164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1"/>
          <a:srcRect l="14375" r="13750"/>
          <a:stretch/>
        </p:blipFill>
        <p:spPr>
          <a:xfrm>
            <a:off x="8093432" y="4282129"/>
            <a:ext cx="1815240" cy="22795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74453">
            <a:off x="9788250" y="4398011"/>
            <a:ext cx="1804737" cy="230466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E7B019-A7F0-AB17-DB7C-36727EC26C46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212" y="123613"/>
            <a:ext cx="2494996" cy="15166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B06348-5926-D2D7-2806-5D35F346555A}"/>
              </a:ext>
            </a:extLst>
          </p:cNvPr>
          <p:cNvSpPr/>
          <p:nvPr/>
        </p:nvSpPr>
        <p:spPr>
          <a:xfrm>
            <a:off x="3840389" y="77729"/>
            <a:ext cx="5175504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 defTabSz="45720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17878D"/>
                </a:solidFill>
                <a:latin typeface="Century Gothic" panose="020B0502020202020204"/>
              </a:rPr>
              <a:t>We have lots of resources available for students if they need them. </a:t>
            </a:r>
          </a:p>
          <a:p>
            <a:pPr marL="285750" lvl="0" indent="-285750" defTabSz="45720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17878D"/>
                </a:solidFill>
                <a:latin typeface="Century Gothic" panose="020B0502020202020204"/>
              </a:rPr>
              <a:t>We will identify students who may need this!</a:t>
            </a:r>
          </a:p>
          <a:p>
            <a:pPr marL="285750" lvl="0" indent="-285750" defTabSz="45720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17878D"/>
                </a:solidFill>
                <a:latin typeface="Century Gothic" panose="020B0502020202020204"/>
              </a:rPr>
              <a:t>Students must also come and speak to their teacher individually if they feel they need additional support.</a:t>
            </a:r>
          </a:p>
        </p:txBody>
      </p:sp>
    </p:spTree>
    <p:extLst>
      <p:ext uri="{BB962C8B-B14F-4D97-AF65-F5344CB8AC3E}">
        <p14:creationId xmlns:p14="http://schemas.microsoft.com/office/powerpoint/2010/main" val="3468625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87ADEFB554F94BBB755AC97F7D7E0E" ma:contentTypeVersion="14" ma:contentTypeDescription="Create a new document." ma:contentTypeScope="" ma:versionID="0c38570be06bee4060e970307646c2aa">
  <xsd:schema xmlns:xsd="http://www.w3.org/2001/XMLSchema" xmlns:xs="http://www.w3.org/2001/XMLSchema" xmlns:p="http://schemas.microsoft.com/office/2006/metadata/properties" xmlns:ns2="22f9a5a1-f8c7-4508-8092-85bfb41d4e21" xmlns:ns3="b1612276-d1d9-440c-b941-ea293507552f" targetNamespace="http://schemas.microsoft.com/office/2006/metadata/properties" ma:root="true" ma:fieldsID="fbef3b283319cd7f8a411d05d79b694c" ns2:_="" ns3:_="">
    <xsd:import namespace="22f9a5a1-f8c7-4508-8092-85bfb41d4e21"/>
    <xsd:import namespace="b1612276-d1d9-440c-b941-ea29350755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9a5a1-f8c7-4508-8092-85bfb41d4e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fc6e421-0895-41c1-badf-596bff0fe7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612276-d1d9-440c-b941-ea293507552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f15c4e1-98cb-463f-80cf-ec3dcd441e6c}" ma:internalName="TaxCatchAll" ma:showField="CatchAllData" ma:web="b1612276-d1d9-440c-b941-ea29350755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22f9a5a1-f8c7-4508-8092-85bfb41d4e21" xsi:nil="true"/>
    <lcf76f155ced4ddcb4097134ff3c332f xmlns="22f9a5a1-f8c7-4508-8092-85bfb41d4e21">
      <Terms xmlns="http://schemas.microsoft.com/office/infopath/2007/PartnerControls"/>
    </lcf76f155ced4ddcb4097134ff3c332f>
    <TaxCatchAll xmlns="b1612276-d1d9-440c-b941-ea293507552f" xsi:nil="true"/>
  </documentManagement>
</p:properties>
</file>

<file path=customXml/itemProps1.xml><?xml version="1.0" encoding="utf-8"?>
<ds:datastoreItem xmlns:ds="http://schemas.openxmlformats.org/officeDocument/2006/customXml" ds:itemID="{861E1A70-EDF3-4660-B504-681CAB3327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f9a5a1-f8c7-4508-8092-85bfb41d4e21"/>
    <ds:schemaRef ds:uri="b1612276-d1d9-440c-b941-ea29350755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3B3A70-0A41-4319-801A-4C34D594AC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A4F0E3-4A5B-4C42-A700-EA40610BA7BC}">
  <ds:schemaRefs>
    <ds:schemaRef ds:uri="http://www.w3.org/XML/1998/namespace"/>
    <ds:schemaRef ds:uri="22f9a5a1-f8c7-4508-8092-85bfb41d4e21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b1612276-d1d9-440c-b941-ea293507552f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445</Words>
  <Application>Microsoft Office PowerPoint</Application>
  <PresentationFormat>Widescreen</PresentationFormat>
  <Paragraphs>81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Adobe Gothic Std B</vt:lpstr>
      <vt:lpstr>Arial</vt:lpstr>
      <vt:lpstr>Avenir Black</vt:lpstr>
      <vt:lpstr>Calibri</vt:lpstr>
      <vt:lpstr>Calibri Light</vt:lpstr>
      <vt:lpstr>Century Gothic</vt:lpstr>
      <vt:lpstr>Wingdings</vt:lpstr>
      <vt:lpstr>Office Theme</vt:lpstr>
      <vt:lpstr>PowerPoint Presentation</vt:lpstr>
      <vt:lpstr>PowerPoint Presentation</vt:lpstr>
      <vt:lpstr>Biggest Barriers to Success:</vt:lpstr>
      <vt:lpstr>Support to Overcome Barriers: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Day</dc:creator>
  <cp:lastModifiedBy>BlackhamS</cp:lastModifiedBy>
  <cp:revision>42</cp:revision>
  <cp:lastPrinted>2024-09-30T13:51:11Z</cp:lastPrinted>
  <dcterms:created xsi:type="dcterms:W3CDTF">2019-09-10T13:23:13Z</dcterms:created>
  <dcterms:modified xsi:type="dcterms:W3CDTF">2026-09-23T09:36:00Z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23600</vt:r8>
  </property>
  <property fmtid="{D5CDD505-2E9C-101B-9397-08002B2CF9AE}" pid="3" name="ContentTypeId">
    <vt:lpwstr>0x010100C587ADEFB554F94BBB755AC97F7D7E0E</vt:lpwstr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  <property fmtid="{D5CDD505-2E9C-101B-9397-08002B2CF9AE}" pid="10" name="MediaServiceImageTags">
    <vt:lpwstr/>
  </property>
</Properties>
</file>